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63" r:id="rId4"/>
    <p:sldId id="258" r:id="rId5"/>
    <p:sldId id="261" r:id="rId6"/>
    <p:sldId id="286" r:id="rId7"/>
    <p:sldId id="285" r:id="rId8"/>
    <p:sldId id="262" r:id="rId9"/>
    <p:sldId id="287" r:id="rId10"/>
    <p:sldId id="288" r:id="rId11"/>
    <p:sldId id="289" r:id="rId12"/>
    <p:sldId id="291" r:id="rId13"/>
    <p:sldId id="294" r:id="rId14"/>
    <p:sldId id="295" r:id="rId15"/>
    <p:sldId id="290" r:id="rId16"/>
    <p:sldId id="292" r:id="rId17"/>
    <p:sldId id="293" r:id="rId18"/>
    <p:sldId id="296" r:id="rId19"/>
    <p:sldId id="297" r:id="rId20"/>
    <p:sldId id="303" r:id="rId21"/>
    <p:sldId id="298" r:id="rId22"/>
    <p:sldId id="320" r:id="rId23"/>
    <p:sldId id="300" r:id="rId24"/>
    <p:sldId id="299" r:id="rId25"/>
    <p:sldId id="301" r:id="rId26"/>
    <p:sldId id="302" r:id="rId27"/>
    <p:sldId id="304" r:id="rId28"/>
    <p:sldId id="305" r:id="rId29"/>
    <p:sldId id="307" r:id="rId30"/>
    <p:sldId id="306" r:id="rId31"/>
    <p:sldId id="308" r:id="rId32"/>
    <p:sldId id="309" r:id="rId33"/>
    <p:sldId id="311" r:id="rId34"/>
    <p:sldId id="313" r:id="rId35"/>
    <p:sldId id="314" r:id="rId36"/>
    <p:sldId id="312" r:id="rId37"/>
    <p:sldId id="310" r:id="rId38"/>
    <p:sldId id="317" r:id="rId39"/>
    <p:sldId id="315" r:id="rId40"/>
    <p:sldId id="316" r:id="rId41"/>
    <p:sldId id="318" r:id="rId42"/>
    <p:sldId id="319" r:id="rId43"/>
    <p:sldId id="28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90"/>
    <p:restoredTop sz="84121"/>
  </p:normalViewPr>
  <p:slideViewPr>
    <p:cSldViewPr snapToGrid="0" snapToObjects="1">
      <p:cViewPr varScale="1">
        <p:scale>
          <a:sx n="151" d="100"/>
          <a:sy n="151" d="100"/>
        </p:scale>
        <p:origin x="208" y="600"/>
      </p:cViewPr>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15883-C842-0B4E-A488-9EAFEC83E5C3}" type="datetimeFigureOut">
              <a:rPr kumimoji="1" lang="zh-CN" altLang="en-US" smtClean="0"/>
              <a:t>2021/11/8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97886-464C-2E44-B931-CA1299641CC8}" type="slidenum">
              <a:rPr kumimoji="1" lang="zh-CN" altLang="en-US" smtClean="0"/>
              <a:t>‹#›</a:t>
            </a:fld>
            <a:endParaRPr kumimoji="1" lang="zh-CN" altLang="en-US"/>
          </a:p>
        </p:txBody>
      </p:sp>
    </p:spTree>
    <p:extLst>
      <p:ext uri="{BB962C8B-B14F-4D97-AF65-F5344CB8AC3E}">
        <p14:creationId xmlns:p14="http://schemas.microsoft.com/office/powerpoint/2010/main" val="58340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Hi everyone! I’m your old friend Zelin.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Today I’m </a:t>
            </a:r>
            <a:r>
              <a:rPr kumimoji="1" lang="en-US" altLang="zh-CN" dirty="0" err="1"/>
              <a:t>gonna</a:t>
            </a:r>
            <a:r>
              <a:rPr kumimoji="1" lang="en-US" altLang="zh-CN" dirty="0"/>
              <a:t> talk about _____ . </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a:t>
            </a:fld>
            <a:endParaRPr kumimoji="1" lang="zh-CN" altLang="en-US"/>
          </a:p>
        </p:txBody>
      </p:sp>
    </p:spTree>
    <p:extLst>
      <p:ext uri="{BB962C8B-B14F-4D97-AF65-F5344CB8AC3E}">
        <p14:creationId xmlns:p14="http://schemas.microsoft.com/office/powerpoint/2010/main" val="3463334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We may turn to transformers to tackle such problems. Ever since the success of </a:t>
            </a:r>
            <a:r>
              <a:rPr kumimoji="1" lang="en-US" altLang="zh-CN" dirty="0" err="1"/>
              <a:t>ViT</a:t>
            </a:r>
            <a:r>
              <a:rPr kumimoji="1" lang="en-US" altLang="zh-CN" dirty="0"/>
              <a:t> in Computer Vision processing images, it is intuitive for us to apply similar architecture to its audio counterpart, which is the 2d spectrogram. </a:t>
            </a:r>
          </a:p>
          <a:p>
            <a:pPr marL="171450" indent="-171450">
              <a:buFontTx/>
              <a:buChar char="-"/>
            </a:pPr>
            <a:r>
              <a:rPr kumimoji="1" lang="en-US" altLang="zh-CN" dirty="0"/>
              <a:t>here the paper AST: ____</a:t>
            </a:r>
          </a:p>
          <a:p>
            <a:pPr marL="171450" indent="-171450">
              <a:buFontTx/>
              <a:buChar char="-"/>
            </a:pPr>
            <a:r>
              <a:rPr kumimoji="1" lang="en-US" altLang="zh-CN" dirty="0"/>
              <a:t>A: transformer can handle variable length of input</a:t>
            </a:r>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10</a:t>
            </a:fld>
            <a:endParaRPr kumimoji="1" lang="zh-CN" altLang="en-US"/>
          </a:p>
        </p:txBody>
      </p:sp>
    </p:spTree>
    <p:extLst>
      <p:ext uri="{BB962C8B-B14F-4D97-AF65-F5344CB8AC3E}">
        <p14:creationId xmlns:p14="http://schemas.microsoft.com/office/powerpoint/2010/main" val="192601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Here are the results</a:t>
            </a:r>
          </a:p>
          <a:p>
            <a:pPr marL="171450" indent="-171450">
              <a:buFontTx/>
              <a:buChar char="-"/>
            </a:pPr>
            <a:r>
              <a:rPr kumimoji="1" lang="en-US" altLang="zh-CN" dirty="0"/>
              <a:t>PSLA is a _______, which is also applied to AST in this table</a:t>
            </a:r>
          </a:p>
          <a:p>
            <a:pPr marL="171450" indent="-171450">
              <a:buFontTx/>
              <a:buChar char="-"/>
            </a:pPr>
            <a:r>
              <a:rPr kumimoji="1" lang="en-US" altLang="zh-CN" dirty="0"/>
              <a:t>And, ablation results show the efficacy of the pretraining weights transferred from ImageNet, indicating that spectrogram could somehow be regarded as a kind of special image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11</a:t>
            </a:fld>
            <a:endParaRPr kumimoji="1" lang="zh-CN" altLang="en-US"/>
          </a:p>
        </p:txBody>
      </p:sp>
    </p:spTree>
    <p:extLst>
      <p:ext uri="{BB962C8B-B14F-4D97-AF65-F5344CB8AC3E}">
        <p14:creationId xmlns:p14="http://schemas.microsoft.com/office/powerpoint/2010/main" val="357283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go to the next part, Audio plus Video</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12</a:t>
            </a:fld>
            <a:endParaRPr kumimoji="1" lang="zh-CN" altLang="en-US"/>
          </a:p>
        </p:txBody>
      </p:sp>
    </p:spTree>
    <p:extLst>
      <p:ext uri="{BB962C8B-B14F-4D97-AF65-F5344CB8AC3E}">
        <p14:creationId xmlns:p14="http://schemas.microsoft.com/office/powerpoint/2010/main" val="415801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u="none" strike="noStrike" kern="1200" dirty="0">
                <a:solidFill>
                  <a:schemeClr val="tx1"/>
                </a:solidFill>
                <a:effectLst/>
                <a:latin typeface="+mn-lt"/>
                <a:ea typeface="+mn-ea"/>
                <a:cs typeface="+mn-cs"/>
              </a:rPr>
              <a:t>Remember _____</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u="none" strike="noStrike" kern="1200" dirty="0">
                <a:solidFill>
                  <a:schemeClr val="tx1"/>
                </a:solidFill>
                <a:effectLst/>
                <a:latin typeface="+mn-lt"/>
                <a:ea typeface="+mn-ea"/>
                <a:cs typeface="+mn-cs"/>
              </a:rPr>
              <a:t>The answer is YES</a:t>
            </a:r>
          </a:p>
        </p:txBody>
      </p:sp>
      <p:sp>
        <p:nvSpPr>
          <p:cNvPr id="4" name="灯片编号占位符 3"/>
          <p:cNvSpPr>
            <a:spLocks noGrp="1"/>
          </p:cNvSpPr>
          <p:nvPr>
            <p:ph type="sldNum" sz="quarter" idx="5"/>
          </p:nvPr>
        </p:nvSpPr>
        <p:spPr/>
        <p:txBody>
          <a:bodyPr/>
          <a:lstStyle/>
          <a:p>
            <a:fld id="{F44E61F9-80F0-2643-B72E-3802242A34ED}" type="slidenum">
              <a:rPr kumimoji="1" lang="zh-CN" altLang="en-US" smtClean="0"/>
              <a:t>13</a:t>
            </a:fld>
            <a:endParaRPr kumimoji="1" lang="zh-CN" altLang="en-US"/>
          </a:p>
        </p:txBody>
      </p:sp>
    </p:spTree>
    <p:extLst>
      <p:ext uri="{BB962C8B-B14F-4D97-AF65-F5344CB8AC3E}">
        <p14:creationId xmlns:p14="http://schemas.microsoft.com/office/powerpoint/2010/main" val="20632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natural idea is to fuse ______ via attention mechanism</a:t>
            </a:r>
          </a:p>
          <a:p>
            <a:r>
              <a:rPr kumimoji="1" lang="en-US" altLang="zh-CN" dirty="0"/>
              <a:t>- Here in this paper called _______ </a:t>
            </a:r>
          </a:p>
          <a:p>
            <a:r>
              <a:rPr kumimoji="1" lang="en-US" altLang="zh-CN" dirty="0"/>
              <a:t>- Audio Waveform and Video frames are input into their respective encoders and fused by a weighted sum using attention</a:t>
            </a:r>
          </a:p>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14</a:t>
            </a:fld>
            <a:endParaRPr kumimoji="1" lang="zh-CN" altLang="en-US"/>
          </a:p>
        </p:txBody>
      </p:sp>
    </p:spTree>
    <p:extLst>
      <p:ext uri="{BB962C8B-B14F-4D97-AF65-F5344CB8AC3E}">
        <p14:creationId xmlns:p14="http://schemas.microsoft.com/office/powerpoint/2010/main" val="203424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Unlike the previous paper which encodes audio and video respectively and fuse them in the end, </a:t>
            </a:r>
          </a:p>
          <a:p>
            <a:pPr marL="171450" indent="-171450">
              <a:buFontTx/>
              <a:buChar char="-"/>
            </a:pPr>
            <a:r>
              <a:rPr kumimoji="1" lang="en-US" altLang="zh-CN" dirty="0"/>
              <a:t>this paper called Perceiver utilized a variety of attention mechanism, </a:t>
            </a:r>
          </a:p>
          <a:p>
            <a:pPr marL="171450" indent="-171450">
              <a:buFontTx/>
              <a:buChar char="-"/>
            </a:pPr>
            <a:r>
              <a:rPr kumimoji="1" lang="en-US" altLang="zh-CN" dirty="0"/>
              <a:t>and iteratively fuse the audio and video modalities’ K,V vectors before each latent transformer layer. </a:t>
            </a:r>
          </a:p>
          <a:p>
            <a:pPr marL="171450" indent="-171450">
              <a:buFontTx/>
              <a:buChar char="-"/>
            </a:pPr>
            <a:r>
              <a:rPr kumimoji="1" lang="en-US" altLang="zh-CN" dirty="0"/>
              <a:t>The aim of Perceiver is to design a _____</a:t>
            </a:r>
          </a:p>
          <a:p>
            <a:pPr marL="171450" indent="-171450">
              <a:buFontTx/>
              <a:buChar char="-"/>
            </a:pPr>
            <a:r>
              <a:rPr kumimoji="1" lang="en-US" altLang="zh-CN" dirty="0"/>
              <a:t>As is indicated by the name, it perceives the world like what our human does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15</a:t>
            </a:fld>
            <a:endParaRPr kumimoji="1" lang="zh-CN" altLang="en-US"/>
          </a:p>
        </p:txBody>
      </p:sp>
    </p:spTree>
    <p:extLst>
      <p:ext uri="{BB962C8B-B14F-4D97-AF65-F5344CB8AC3E}">
        <p14:creationId xmlns:p14="http://schemas.microsoft.com/office/powerpoint/2010/main" val="299218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16</a:t>
            </a:fld>
            <a:endParaRPr kumimoji="1" lang="zh-CN" altLang="en-US"/>
          </a:p>
        </p:txBody>
      </p:sp>
    </p:spTree>
    <p:extLst>
      <p:ext uri="{BB962C8B-B14F-4D97-AF65-F5344CB8AC3E}">
        <p14:creationId xmlns:p14="http://schemas.microsoft.com/office/powerpoint/2010/main" val="349104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summarize two types of multi-modal fusion strategies from the previous two papers</a:t>
            </a:r>
          </a:p>
          <a:p>
            <a:r>
              <a:rPr kumimoji="1" lang="en-US" altLang="zh-CN" dirty="0"/>
              <a:t>- Which is late fusion represented by attention </a:t>
            </a:r>
            <a:r>
              <a:rPr kumimoji="1" lang="en-US" altLang="zh-CN" dirty="0" err="1"/>
              <a:t>AudioVisual</a:t>
            </a:r>
            <a:r>
              <a:rPr kumimoji="1" lang="en-US" altLang="zh-CN" dirty="0"/>
              <a:t> fusion</a:t>
            </a:r>
          </a:p>
          <a:p>
            <a:r>
              <a:rPr kumimoji="1" lang="en-US" altLang="zh-CN" dirty="0"/>
              <a:t>- and early fusion represented by perceiver</a:t>
            </a:r>
          </a:p>
          <a:p>
            <a:r>
              <a:rPr kumimoji="1" lang="en-US" altLang="zh-CN" dirty="0"/>
              <a:t>- there could also be Mid fusion which fuses two modalities at the bottom few layers</a:t>
            </a:r>
          </a:p>
          <a:p>
            <a:r>
              <a:rPr kumimoji="1" lang="en-US" altLang="zh-CN" dirty="0"/>
              <a:t>- in this paper the authors proposed another fusion strategy apart from traditional ones, called bottleneck fusion, in which Audio and Video modality ____</a:t>
            </a:r>
          </a:p>
          <a:p>
            <a:endParaRPr kumimoji="1" lang="en-US" altLang="zh-CN" dirty="0"/>
          </a:p>
          <a:p>
            <a:r>
              <a:rPr kumimoji="1" lang="en-US" altLang="zh-CN" dirty="0"/>
              <a:t>A: </a:t>
            </a:r>
          </a:p>
          <a:p>
            <a:pPr marL="228600" indent="-228600">
              <a:buAutoNum type="arabicPeriod"/>
            </a:pPr>
            <a:r>
              <a:rPr kumimoji="1" lang="en-US" altLang="zh-CN" dirty="0"/>
              <a:t>Different granularity</a:t>
            </a:r>
          </a:p>
          <a:p>
            <a:pPr marL="228600" indent="-228600">
              <a:buAutoNum type="arabicPeriod"/>
            </a:pPr>
            <a:r>
              <a:rPr kumimoji="1" lang="en-US" altLang="zh-CN" dirty="0"/>
              <a:t>Reduce the computation costs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17</a:t>
            </a:fld>
            <a:endParaRPr kumimoji="1" lang="zh-CN" altLang="en-US"/>
          </a:p>
        </p:txBody>
      </p:sp>
    </p:spTree>
    <p:extLst>
      <p:ext uri="{BB962C8B-B14F-4D97-AF65-F5344CB8AC3E}">
        <p14:creationId xmlns:p14="http://schemas.microsoft.com/office/powerpoint/2010/main" val="1198506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Here is their pipeline. </a:t>
            </a:r>
          </a:p>
          <a:p>
            <a:r>
              <a:rPr kumimoji="1" lang="en-US" altLang="zh-CN" dirty="0"/>
              <a:t>- Both Video and Audio are encoded with transformer architecture and input into multimodal bottleneck transformer. </a:t>
            </a:r>
          </a:p>
          <a:p>
            <a:r>
              <a:rPr kumimoji="1" lang="en-US" altLang="zh-CN" dirty="0"/>
              <a:t>- output logits are averaged in the end for predictions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18</a:t>
            </a:fld>
            <a:endParaRPr kumimoji="1" lang="zh-CN" altLang="en-US"/>
          </a:p>
        </p:txBody>
      </p:sp>
    </p:spTree>
    <p:extLst>
      <p:ext uri="{BB962C8B-B14F-4D97-AF65-F5344CB8AC3E}">
        <p14:creationId xmlns:p14="http://schemas.microsoft.com/office/powerpoint/2010/main" val="1744238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Here are the results</a:t>
            </a:r>
          </a:p>
          <a:p>
            <a:r>
              <a:rPr kumimoji="1" lang="en-US" altLang="zh-CN" dirty="0"/>
              <a:t>- </a:t>
            </a:r>
            <a:r>
              <a:rPr kumimoji="1" lang="en-US" altLang="zh-CN" dirty="0" err="1"/>
              <a:t>MiniAS</a:t>
            </a:r>
            <a:r>
              <a:rPr kumimoji="1" lang="en-US" altLang="zh-CN" dirty="0"/>
              <a:t> could be regarded as AudioSet Balanced train, and AS-500K is a more balanced subset of full train</a:t>
            </a:r>
          </a:p>
          <a:p>
            <a:r>
              <a:rPr kumimoji="1" lang="en-US" altLang="zh-CN" dirty="0"/>
              <a:t>- The authors claimed that they used only a quarter of full train samples to achieve the best, significantly outperforms previous SOTA</a:t>
            </a:r>
          </a:p>
          <a:p>
            <a:r>
              <a:rPr kumimoji="1" lang="en-US" altLang="zh-CN" dirty="0"/>
              <a:t>- and this paper yields the best performance on AudioSet since June of 2021</a:t>
            </a:r>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19</a:t>
            </a:fld>
            <a:endParaRPr kumimoji="1" lang="zh-CN" altLang="en-US"/>
          </a:p>
        </p:txBody>
      </p:sp>
    </p:spTree>
    <p:extLst>
      <p:ext uri="{BB962C8B-B14F-4D97-AF65-F5344CB8AC3E}">
        <p14:creationId xmlns:p14="http://schemas.microsoft.com/office/powerpoint/2010/main" val="393135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outline of my talk. </a:t>
            </a:r>
          </a:p>
          <a:p>
            <a:r>
              <a:rPr kumimoji="1" lang="en-US" altLang="zh-CN" dirty="0"/>
              <a:t>- In 2021, state-of-the-art Audio Tagging approaches tend to exploit useful information from other modalities like Video and Text, rather than Audio itself.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So in this talk, I’ll start from traditional audio tagging methods, then I'll broaden our horizon to novel multi-modal approaches.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And since there are a bunch of papers in today’s talk, this time I would not go into the details of them, instead I will simply introduce their intuitions and results.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a:t>
            </a:fld>
            <a:endParaRPr kumimoji="1" lang="zh-CN" altLang="en-US"/>
          </a:p>
        </p:txBody>
      </p:sp>
    </p:spTree>
    <p:extLst>
      <p:ext uri="{BB962C8B-B14F-4D97-AF65-F5344CB8AC3E}">
        <p14:creationId xmlns:p14="http://schemas.microsoft.com/office/powerpoint/2010/main" val="2864867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With the visualization heatmap we can find that MBT could focus more on the part of an image which produces sound, like the mouse of a baby when crying, and the mouse of a singer who is yodeling</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20</a:t>
            </a:fld>
            <a:endParaRPr kumimoji="1" lang="zh-CN" altLang="en-US"/>
          </a:p>
        </p:txBody>
      </p:sp>
    </p:spTree>
    <p:extLst>
      <p:ext uri="{BB962C8B-B14F-4D97-AF65-F5344CB8AC3E}">
        <p14:creationId xmlns:p14="http://schemas.microsoft.com/office/powerpoint/2010/main" val="1324116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There are various kinds of fusion strategies, however they are all supervised and human annotation is needed</a:t>
            </a:r>
          </a:p>
          <a:p>
            <a:r>
              <a:rPr kumimoji="1" lang="en-US" altLang="zh-CN" dirty="0"/>
              <a:t>- As is revealed in my paper, ______</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22</a:t>
            </a:fld>
            <a:endParaRPr kumimoji="1" lang="zh-CN" altLang="en-US"/>
          </a:p>
        </p:txBody>
      </p:sp>
    </p:spTree>
    <p:extLst>
      <p:ext uri="{BB962C8B-B14F-4D97-AF65-F5344CB8AC3E}">
        <p14:creationId xmlns:p14="http://schemas.microsoft.com/office/powerpoint/2010/main" val="564148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23</a:t>
            </a:fld>
            <a:endParaRPr kumimoji="1" lang="zh-CN" altLang="en-US"/>
          </a:p>
        </p:txBody>
      </p:sp>
    </p:spTree>
    <p:extLst>
      <p:ext uri="{BB962C8B-B14F-4D97-AF65-F5344CB8AC3E}">
        <p14:creationId xmlns:p14="http://schemas.microsoft.com/office/powerpoint/2010/main" val="204626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case some of you are not familiar with contrastive learning, let me first introduce it with </a:t>
            </a:r>
            <a:r>
              <a:rPr kumimoji="1" lang="en-US" altLang="zh-CN" dirty="0" err="1"/>
              <a:t>SimCLR</a:t>
            </a:r>
            <a:r>
              <a:rPr kumimoji="1" lang="en-US" altLang="zh-CN" dirty="0"/>
              <a:t>, a standard contrastive learning architecture in computer vision.</a:t>
            </a:r>
          </a:p>
          <a:p>
            <a:r>
              <a:rPr kumimoji="1" lang="en-US" altLang="zh-CN" dirty="0"/>
              <a:t>- Given a batch of images, </a:t>
            </a:r>
          </a:p>
          <a:p>
            <a:r>
              <a:rPr kumimoji="1" lang="en-US" altLang="zh-CN" dirty="0"/>
              <a:t>- When forming a positive pair, one image is derived into two augmentations, here we call them aug1(rotate) and aug2(crop)</a:t>
            </a:r>
          </a:p>
          <a:p>
            <a:r>
              <a:rPr kumimoji="1" lang="en-US" altLang="zh-CN" dirty="0"/>
              <a:t>- aug1 and aug2 goes into their own encoders and get the feature vectors</a:t>
            </a:r>
          </a:p>
          <a:p>
            <a:r>
              <a:rPr kumimoji="1" lang="en-US" altLang="zh-CN" dirty="0"/>
              <a:t>- Then the feature vectors are projected into another space</a:t>
            </a:r>
          </a:p>
          <a:p>
            <a:r>
              <a:rPr kumimoji="1" lang="en-US" altLang="zh-CN" dirty="0"/>
              <a:t>- we calculate the similarity of two vectors. the function could be cosine similarity or bilinear or something else</a:t>
            </a:r>
          </a:p>
          <a:p>
            <a:r>
              <a:rPr kumimoji="1" lang="en-US" altLang="zh-CN" dirty="0"/>
              <a:t>- contrastive loss is calculated in the end. </a:t>
            </a:r>
          </a:p>
          <a:p>
            <a:r>
              <a:rPr kumimoji="1" lang="en-US" altLang="zh-CN" dirty="0"/>
              <a:t>- </a:t>
            </a:r>
            <a:r>
              <a:rPr kumimoji="1" lang="en-US" altLang="zh-CN" dirty="0" err="1"/>
              <a:t>SimCLR</a:t>
            </a:r>
            <a:r>
              <a:rPr kumimoji="1" lang="en-US" altLang="zh-CN" dirty="0"/>
              <a:t> uses </a:t>
            </a:r>
            <a:r>
              <a:rPr kumimoji="1" lang="en-US" altLang="zh-CN" dirty="0" err="1"/>
              <a:t>InfoNCE</a:t>
            </a:r>
            <a:r>
              <a:rPr kumimoji="1" lang="en-US" altLang="zh-CN" dirty="0"/>
              <a:t> loss, which means augmentations of the same image are positive pairs</a:t>
            </a:r>
          </a:p>
          <a:p>
            <a:r>
              <a:rPr kumimoji="1" lang="en-US" altLang="zh-CN" dirty="0"/>
              <a:t>- while other images in the same batch are negatives samples</a:t>
            </a:r>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24</a:t>
            </a:fld>
            <a:endParaRPr kumimoji="1" lang="zh-CN" altLang="en-US"/>
          </a:p>
        </p:txBody>
      </p:sp>
    </p:spTree>
    <p:extLst>
      <p:ext uri="{BB962C8B-B14F-4D97-AF65-F5344CB8AC3E}">
        <p14:creationId xmlns:p14="http://schemas.microsoft.com/office/powerpoint/2010/main" val="1462535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We can see how contrastive loss works from the equation</a:t>
            </a:r>
          </a:p>
          <a:p>
            <a:r>
              <a:rPr kumimoji="1" lang="zh-CN" altLang="en-US" dirty="0"/>
              <a:t>分子：</a:t>
            </a:r>
            <a:r>
              <a:rPr kumimoji="1" lang="en-US" altLang="zh-CN" dirty="0"/>
              <a:t>numerator</a:t>
            </a:r>
          </a:p>
          <a:p>
            <a:r>
              <a:rPr kumimoji="1" lang="zh-CN" altLang="en-US" dirty="0"/>
              <a:t>分母：</a:t>
            </a:r>
            <a:r>
              <a:rPr kumimoji="1" lang="en-US" altLang="zh-CN" dirty="0"/>
              <a:t>denominator</a:t>
            </a:r>
          </a:p>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25</a:t>
            </a:fld>
            <a:endParaRPr kumimoji="1" lang="zh-CN" altLang="en-US"/>
          </a:p>
        </p:txBody>
      </p:sp>
    </p:spTree>
    <p:extLst>
      <p:ext uri="{BB962C8B-B14F-4D97-AF65-F5344CB8AC3E}">
        <p14:creationId xmlns:p14="http://schemas.microsoft.com/office/powerpoint/2010/main" val="314257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Now that we have the Bi-encoder architecture and contrastive loss, we can alter the images with elements from other domains. </a:t>
            </a:r>
          </a:p>
          <a:p>
            <a:r>
              <a:rPr kumimoji="1" lang="en-US" altLang="zh-CN" dirty="0"/>
              <a:t>- For example we can change the images to audio spectrogram, and apply the audio specific augmentation techniques like </a:t>
            </a:r>
            <a:r>
              <a:rPr kumimoji="1" lang="en-US" altLang="zh-CN" dirty="0" err="1"/>
              <a:t>SpecAugment</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26</a:t>
            </a:fld>
            <a:endParaRPr kumimoji="1" lang="zh-CN" altLang="en-US"/>
          </a:p>
        </p:txBody>
      </p:sp>
    </p:spTree>
    <p:extLst>
      <p:ext uri="{BB962C8B-B14F-4D97-AF65-F5344CB8AC3E}">
        <p14:creationId xmlns:p14="http://schemas.microsoft.com/office/powerpoint/2010/main" val="2656036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We can even expand this paradigm to multi modalities, for example the elements in a batch could be (image, caption) pairs. </a:t>
            </a:r>
          </a:p>
          <a:p>
            <a:pPr marL="171450" indent="-171450">
              <a:buFontTx/>
              <a:buChar char="-"/>
            </a:pPr>
            <a:r>
              <a:rPr kumimoji="1" lang="en-US" altLang="zh-CN" dirty="0"/>
              <a:t>the above branch is the original image , while the bottom branch goes its corresponding description “_____”, other components remain the same.</a:t>
            </a:r>
          </a:p>
          <a:p>
            <a:pPr marL="171450" indent="-171450">
              <a:buFontTx/>
              <a:buChar char="-"/>
            </a:pPr>
            <a:r>
              <a:rPr kumimoji="1" lang="en-US" altLang="zh-CN" dirty="0"/>
              <a:t>And this is exactly what the famous CLIP model does!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27</a:t>
            </a:fld>
            <a:endParaRPr kumimoji="1" lang="zh-CN" altLang="en-US"/>
          </a:p>
        </p:txBody>
      </p:sp>
    </p:spTree>
    <p:extLst>
      <p:ext uri="{BB962C8B-B14F-4D97-AF65-F5344CB8AC3E}">
        <p14:creationId xmlns:p14="http://schemas.microsoft.com/office/powerpoint/2010/main" val="423019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Similarly, we can alter the elements with video clips</a:t>
            </a:r>
          </a:p>
          <a:p>
            <a:pPr marL="171450" indent="-171450">
              <a:buFontTx/>
              <a:buChar char="-"/>
            </a:pPr>
            <a:r>
              <a:rPr kumimoji="1" lang="en-US" altLang="zh-CN" dirty="0"/>
              <a:t>While branch one goes a frame cut from the original video, branch two is its corresponding audio spectrogram</a:t>
            </a:r>
          </a:p>
          <a:p>
            <a:pPr marL="171450" indent="-171450">
              <a:buFontTx/>
              <a:buChar char="-"/>
            </a:pPr>
            <a:r>
              <a:rPr kumimoji="1" lang="en-US" altLang="zh-CN" dirty="0"/>
              <a:t>Let’s see how these ideas are implemented and help the audio tagging task</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28</a:t>
            </a:fld>
            <a:endParaRPr kumimoji="1" lang="zh-CN" altLang="en-US"/>
          </a:p>
        </p:txBody>
      </p:sp>
    </p:spTree>
    <p:extLst>
      <p:ext uri="{BB962C8B-B14F-4D97-AF65-F5344CB8AC3E}">
        <p14:creationId xmlns:p14="http://schemas.microsoft.com/office/powerpoint/2010/main" val="2326114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COLA Uses the same architecture as </a:t>
            </a:r>
            <a:r>
              <a:rPr kumimoji="1" lang="en-US" altLang="zh-CN" dirty="0" err="1"/>
              <a:t>SimCLR</a:t>
            </a:r>
            <a:r>
              <a:rPr kumimoji="1" lang="en-US" altLang="zh-CN" dirty="0"/>
              <a:t>, </a:t>
            </a:r>
          </a:p>
          <a:p>
            <a:r>
              <a:rPr kumimoji="1" lang="en-US" altLang="zh-CN" dirty="0"/>
              <a:t>- Positive pairs are formed from the segments of the same audio clip</a:t>
            </a:r>
          </a:p>
          <a:p>
            <a:r>
              <a:rPr kumimoji="1" lang="en-US" altLang="zh-CN" dirty="0"/>
              <a:t>- spectrogram are extracted and encoded to compute the contrastive loss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30</a:t>
            </a:fld>
            <a:endParaRPr kumimoji="1" lang="zh-CN" altLang="en-US"/>
          </a:p>
        </p:txBody>
      </p:sp>
    </p:spTree>
    <p:extLst>
      <p:ext uri="{BB962C8B-B14F-4D97-AF65-F5344CB8AC3E}">
        <p14:creationId xmlns:p14="http://schemas.microsoft.com/office/powerpoint/2010/main" val="106460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Spectrogram versus waveform is another choice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31</a:t>
            </a:fld>
            <a:endParaRPr kumimoji="1" lang="zh-CN" altLang="en-US"/>
          </a:p>
        </p:txBody>
      </p:sp>
    </p:spTree>
    <p:extLst>
      <p:ext uri="{BB962C8B-B14F-4D97-AF65-F5344CB8AC3E}">
        <p14:creationId xmlns:p14="http://schemas.microsoft.com/office/powerpoint/2010/main" val="411455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case you've forgotten what I have been doing, or you have never heard of audio tagging at all, I'll first introduce you some preliminary knowledge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a:t>
            </a:fld>
            <a:endParaRPr kumimoji="1" lang="zh-CN" altLang="en-US"/>
          </a:p>
        </p:txBody>
      </p:sp>
    </p:spTree>
    <p:extLst>
      <p:ext uri="{BB962C8B-B14F-4D97-AF65-F5344CB8AC3E}">
        <p14:creationId xmlns:p14="http://schemas.microsoft.com/office/powerpoint/2010/main" val="2371137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The results shows that contrastive learning beats all previous self-supervised baselines by a large margin, even the MMV with three modalities (we will talk about it later)</a:t>
            </a:r>
          </a:p>
          <a:p>
            <a:r>
              <a:rPr kumimoji="1" lang="en-US" altLang="zh-CN" dirty="0"/>
              <a:t>- and Spectrogram versus waveform performs the best</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32</a:t>
            </a:fld>
            <a:endParaRPr kumimoji="1" lang="zh-CN" altLang="en-US"/>
          </a:p>
        </p:txBody>
      </p:sp>
    </p:spTree>
    <p:extLst>
      <p:ext uri="{BB962C8B-B14F-4D97-AF65-F5344CB8AC3E}">
        <p14:creationId xmlns:p14="http://schemas.microsoft.com/office/powerpoint/2010/main" val="1597317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 to their supervised counterparts, video could be leveraged in contrastive learning for sure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33</a:t>
            </a:fld>
            <a:endParaRPr kumimoji="1" lang="zh-CN" altLang="en-US"/>
          </a:p>
        </p:txBody>
      </p:sp>
    </p:spTree>
    <p:extLst>
      <p:ext uri="{BB962C8B-B14F-4D97-AF65-F5344CB8AC3E}">
        <p14:creationId xmlns:p14="http://schemas.microsoft.com/office/powerpoint/2010/main" val="3968181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paper _____ added a video head on top of the multi-format contrastive framework and yields better performance as expected</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34</a:t>
            </a:fld>
            <a:endParaRPr kumimoji="1" lang="zh-CN" altLang="en-US"/>
          </a:p>
        </p:txBody>
      </p:sp>
    </p:spTree>
    <p:extLst>
      <p:ext uri="{BB962C8B-B14F-4D97-AF65-F5344CB8AC3E}">
        <p14:creationId xmlns:p14="http://schemas.microsoft.com/office/powerpoint/2010/main" val="4140600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Their results are the state-of-the-art self-supervised method on AudioSet,</a:t>
            </a:r>
          </a:p>
          <a:p>
            <a:r>
              <a:rPr kumimoji="1" lang="en-US" altLang="zh-CN" dirty="0"/>
              <a:t>- even comparable with supervised CNN we‘ve mentioned before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35</a:t>
            </a:fld>
            <a:endParaRPr kumimoji="1" lang="zh-CN" altLang="en-US"/>
          </a:p>
        </p:txBody>
      </p:sp>
    </p:spTree>
    <p:extLst>
      <p:ext uri="{BB962C8B-B14F-4D97-AF65-F5344CB8AC3E}">
        <p14:creationId xmlns:p14="http://schemas.microsoft.com/office/powerpoint/2010/main" val="3189723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are coming to the last part of this talk</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36</a:t>
            </a:fld>
            <a:endParaRPr kumimoji="1" lang="zh-CN" altLang="en-US"/>
          </a:p>
        </p:txBody>
      </p:sp>
    </p:spTree>
    <p:extLst>
      <p:ext uri="{BB962C8B-B14F-4D97-AF65-F5344CB8AC3E}">
        <p14:creationId xmlns:p14="http://schemas.microsoft.com/office/powerpoint/2010/main" val="522468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Since most of you guys are experts in natural language processing, can we exploit information from </a:t>
            </a:r>
            <a:r>
              <a:rPr kumimoji="1" lang="en-US" altLang="zh-CN" b="1" dirty="0">
                <a:solidFill>
                  <a:srgbClr val="C00000"/>
                </a:solidFill>
              </a:rPr>
              <a:t>Text</a:t>
            </a:r>
            <a:r>
              <a:rPr kumimoji="1" lang="en-US" altLang="zh-CN" dirty="0"/>
              <a:t> to enhance the performance of our models?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The idea is good, however, there is a problem. Video and audio are temporarily aligned by nature</a:t>
            </a:r>
          </a:p>
          <a:p>
            <a:r>
              <a:rPr kumimoji="1" lang="en-US" altLang="zh-CN" dirty="0"/>
              <a:t>- but Text is not </a:t>
            </a:r>
          </a:p>
          <a:p>
            <a:r>
              <a:rPr kumimoji="1" lang="en-US" altLang="zh-CN" dirty="0"/>
              <a:t>- _______</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37</a:t>
            </a:fld>
            <a:endParaRPr kumimoji="1" lang="zh-CN" altLang="en-US"/>
          </a:p>
        </p:txBody>
      </p:sp>
    </p:spTree>
    <p:extLst>
      <p:ext uri="{BB962C8B-B14F-4D97-AF65-F5344CB8AC3E}">
        <p14:creationId xmlns:p14="http://schemas.microsoft.com/office/powerpoint/2010/main" val="2874050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Recall the Audio plus Video paper we’ve mentioned before, can we just replace the waveform head with ASR text?</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38</a:t>
            </a:fld>
            <a:endParaRPr kumimoji="1" lang="zh-CN" altLang="en-US"/>
          </a:p>
        </p:txBody>
      </p:sp>
    </p:spTree>
    <p:extLst>
      <p:ext uri="{BB962C8B-B14F-4D97-AF65-F5344CB8AC3E}">
        <p14:creationId xmlns:p14="http://schemas.microsoft.com/office/powerpoint/2010/main" val="411019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DeepMind says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They claim that _______</a:t>
            </a:r>
          </a:p>
          <a:p>
            <a:pPr marL="171450" indent="-171450">
              <a:buFontTx/>
              <a:buChar char="-"/>
            </a:pPr>
            <a:r>
              <a:rPr kumimoji="1" lang="en-US" altLang="zh-CN" dirty="0"/>
              <a:t>In their paper they’ve proposed three projection strategies, shared, disjoint and Fine and Coarse projection</a:t>
            </a:r>
          </a:p>
          <a:p>
            <a:r>
              <a:rPr kumimoji="1" lang="en-US" altLang="zh-CN" dirty="0"/>
              <a:t>- They</a:t>
            </a:r>
            <a:r>
              <a:rPr kumimoji="1" lang="zh-CN" altLang="en-US" dirty="0"/>
              <a:t> </a:t>
            </a:r>
            <a:r>
              <a:rPr kumimoji="1" lang="en-US" altLang="zh-CN" dirty="0"/>
              <a:t>used the FAC to build their tri-modal contrastive learning architecture</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39</a:t>
            </a:fld>
            <a:endParaRPr kumimoji="1" lang="zh-CN" altLang="en-US"/>
          </a:p>
        </p:txBody>
      </p:sp>
    </p:spTree>
    <p:extLst>
      <p:ext uri="{BB962C8B-B14F-4D97-AF65-F5344CB8AC3E}">
        <p14:creationId xmlns:p14="http://schemas.microsoft.com/office/powerpoint/2010/main" val="111198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However, Though their words are quite convincing, the results are not so promising. </a:t>
            </a:r>
          </a:p>
          <a:p>
            <a:r>
              <a:rPr kumimoji="1" lang="en-US" altLang="zh-CN" dirty="0"/>
              <a:t>- When text modality is added, parameters are 10 times more than two-modal settings, while performance only increases a bit</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40</a:t>
            </a:fld>
            <a:endParaRPr kumimoji="1" lang="zh-CN" altLang="en-US"/>
          </a:p>
        </p:txBody>
      </p:sp>
    </p:spTree>
    <p:extLst>
      <p:ext uri="{BB962C8B-B14F-4D97-AF65-F5344CB8AC3E}">
        <p14:creationId xmlns:p14="http://schemas.microsoft.com/office/powerpoint/2010/main" val="3604775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Later Google substitute their CNN with transformer, and uses waveform instead, achieving better results</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41</a:t>
            </a:fld>
            <a:endParaRPr kumimoji="1" lang="zh-CN" altLang="en-US"/>
          </a:p>
        </p:txBody>
      </p:sp>
    </p:spTree>
    <p:extLst>
      <p:ext uri="{BB962C8B-B14F-4D97-AF65-F5344CB8AC3E}">
        <p14:creationId xmlns:p14="http://schemas.microsoft.com/office/powerpoint/2010/main" val="398078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Given an audio signal, what is its digital representation before we input it into the Deep Neural Network?</a:t>
            </a:r>
          </a:p>
          <a:p>
            <a:r>
              <a:rPr kumimoji="1" lang="en-US" altLang="zh-CN" dirty="0"/>
              <a:t>- The most frequently used format is waveform. It is a single dimensional representation of an audio signal which only has time dimension. Those files with a suffix .wav is in this format.</a:t>
            </a:r>
          </a:p>
          <a:p>
            <a:pPr marL="171450" indent="-171450">
              <a:buFontTx/>
              <a:buChar char="-"/>
            </a:pPr>
            <a:r>
              <a:rPr kumimoji="1" lang="en-US" altLang="zh-CN" dirty="0"/>
              <a:t>In audio pattern recognition area, we can apply short time </a:t>
            </a:r>
            <a:r>
              <a:rPr kumimoji="1" lang="en-US" altLang="zh-CN" dirty="0" err="1"/>
              <a:t>fourier</a:t>
            </a:r>
            <a:r>
              <a:rPr kumimoji="1" lang="en-US" altLang="zh-CN" dirty="0"/>
              <a:t> transform to the original waveform, and get the spectrogram of an audio, which has two dimensions --- time and frequency. </a:t>
            </a:r>
          </a:p>
          <a:p>
            <a:pPr marL="171450" indent="-171450">
              <a:buFontTx/>
              <a:buChar char="-"/>
            </a:pPr>
            <a:r>
              <a:rPr kumimoji="1" lang="en-US" altLang="zh-CN" dirty="0"/>
              <a:t>STFT is like this. </a:t>
            </a:r>
          </a:p>
          <a:p>
            <a:r>
              <a:rPr kumimoji="1" lang="en-US" altLang="zh-CN" dirty="0"/>
              <a:t>- You don't need to fully understand this procedure, you should just remember that this one is the 1d waveform and this one is the 2d spectrogram. That's enough</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4</a:t>
            </a:fld>
            <a:endParaRPr kumimoji="1" lang="zh-CN" altLang="en-US"/>
          </a:p>
        </p:txBody>
      </p:sp>
    </p:spTree>
    <p:extLst>
      <p:ext uri="{BB962C8B-B14F-4D97-AF65-F5344CB8AC3E}">
        <p14:creationId xmlns:p14="http://schemas.microsoft.com/office/powerpoint/2010/main" val="1009593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talk we've witnessed that </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42</a:t>
            </a:fld>
            <a:endParaRPr kumimoji="1" lang="zh-CN" altLang="en-US"/>
          </a:p>
        </p:txBody>
      </p:sp>
    </p:spTree>
    <p:extLst>
      <p:ext uri="{BB962C8B-B14F-4D97-AF65-F5344CB8AC3E}">
        <p14:creationId xmlns:p14="http://schemas.microsoft.com/office/powerpoint/2010/main" val="258000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What is Audio Tagging. Audio Tagging ______, which is a multi-label classification problem. </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5</a:t>
            </a:fld>
            <a:endParaRPr kumimoji="1" lang="zh-CN" altLang="en-US"/>
          </a:p>
        </p:txBody>
      </p:sp>
    </p:spTree>
    <p:extLst>
      <p:ext uri="{BB962C8B-B14F-4D97-AF65-F5344CB8AC3E}">
        <p14:creationId xmlns:p14="http://schemas.microsoft.com/office/powerpoint/2010/main" val="69398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 altLang="zh-CN" sz="1200" b="0" i="0" u="none" strike="noStrike" kern="1200" dirty="0">
                <a:solidFill>
                  <a:schemeClr val="tx1"/>
                </a:solidFill>
                <a:effectLst/>
                <a:latin typeface="+mn-lt"/>
                <a:ea typeface="+mn-ea"/>
                <a:cs typeface="+mn-cs"/>
              </a:rPr>
              <a:t>AudioSet is t</a:t>
            </a:r>
            <a:r>
              <a:rPr kumimoji="1" lang="en-US" altLang="zh-CN" dirty="0"/>
              <a:t>he largest sound vocabulary and dataset for Audio Tagging task, comprising of over 5 thousand hours of audios and 527 classes of annotated sounds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This is the </a:t>
            </a:r>
            <a:r>
              <a:rPr kumimoji="1" lang="en-US" altLang="zh-CN" dirty="0" err="1"/>
              <a:t>hierachical</a:t>
            </a:r>
            <a:r>
              <a:rPr kumimoji="1" lang="en-US" altLang="zh-CN" dirty="0"/>
              <a:t> ontology of the labels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And this is an example I cut from their official website. Note that each sample in AudioSet is a 10s audio clip extracted from YouTube. Below are the labels, here they are Singing, Music and Shout.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The whole AudioSet is divided into Training and evaluation set, in which training set is further divided into balanced train (which means there are roughly equal samples for any of the 527 labels), and full train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dirty="0"/>
              <a:t>Today our topic will be centered with the Audio Tagging task on AudioSet, and all of our results are based on AudioSet evaluation set</a:t>
            </a:r>
          </a:p>
        </p:txBody>
      </p:sp>
      <p:sp>
        <p:nvSpPr>
          <p:cNvPr id="4" name="灯片编号占位符 3"/>
          <p:cNvSpPr>
            <a:spLocks noGrp="1"/>
          </p:cNvSpPr>
          <p:nvPr>
            <p:ph type="sldNum" sz="quarter" idx="5"/>
          </p:nvPr>
        </p:nvSpPr>
        <p:spPr/>
        <p:txBody>
          <a:bodyPr/>
          <a:lstStyle/>
          <a:p>
            <a:fld id="{F44E61F9-80F0-2643-B72E-3802242A34ED}" type="slidenum">
              <a:rPr kumimoji="1" lang="zh-CN" altLang="en-US" smtClean="0"/>
              <a:t>6</a:t>
            </a:fld>
            <a:endParaRPr kumimoji="1" lang="zh-CN" altLang="en-US"/>
          </a:p>
        </p:txBody>
      </p:sp>
    </p:spTree>
    <p:extLst>
      <p:ext uri="{BB962C8B-B14F-4D97-AF65-F5344CB8AC3E}">
        <p14:creationId xmlns:p14="http://schemas.microsoft.com/office/powerpoint/2010/main" val="2059094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let's see the normal approaches using only Audio modality</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7</a:t>
            </a:fld>
            <a:endParaRPr kumimoji="1" lang="zh-CN" altLang="en-US"/>
          </a:p>
        </p:txBody>
      </p:sp>
    </p:spTree>
    <p:extLst>
      <p:ext uri="{BB962C8B-B14F-4D97-AF65-F5344CB8AC3E}">
        <p14:creationId xmlns:p14="http://schemas.microsoft.com/office/powerpoint/2010/main" val="67350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Since we can have 1d or 2d representation of an audio clip, the most convenient way classifying it into 527 classes is to adopt the commonly used deep neural networks from computer vision, for example </a:t>
            </a:r>
            <a:r>
              <a:rPr kumimoji="1" lang="en-US" altLang="zh-CN" dirty="0" err="1"/>
              <a:t>AlexNet</a:t>
            </a:r>
            <a:r>
              <a:rPr kumimoji="1" lang="en-US" altLang="zh-CN" dirty="0"/>
              <a:t> or </a:t>
            </a:r>
            <a:r>
              <a:rPr kumimoji="1" lang="en-US" altLang="zh-CN" dirty="0" err="1"/>
              <a:t>ResNet</a:t>
            </a:r>
            <a:endParaRPr kumimoji="1" lang="en-US" altLang="zh-CN" dirty="0"/>
          </a:p>
          <a:p>
            <a:r>
              <a:rPr kumimoji="1" lang="en-US" altLang="zh-CN" dirty="0"/>
              <a:t>- In this paper called PANNs: _______, the main contributions are that they've tested all kinds of combinations applying CNN on AudioSet, like _____</a:t>
            </a:r>
          </a:p>
          <a:p>
            <a:r>
              <a:rPr kumimoji="1" lang="en-US" altLang="zh-CN" dirty="0"/>
              <a:t>- Another important contribution is that they've promoted two data processing methods in Audio Tagging</a:t>
            </a:r>
          </a:p>
          <a:p>
            <a:r>
              <a:rPr kumimoji="1" lang="en-US" altLang="zh-CN" dirty="0"/>
              <a:t>- One is _______</a:t>
            </a:r>
          </a:p>
          <a:p>
            <a:r>
              <a:rPr kumimoji="1" lang="en-US" altLang="zh-CN" dirty="0"/>
              <a:t>- Another is _______</a:t>
            </a:r>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8</a:t>
            </a:fld>
            <a:endParaRPr kumimoji="1" lang="zh-CN" altLang="en-US"/>
          </a:p>
        </p:txBody>
      </p:sp>
    </p:spTree>
    <p:extLst>
      <p:ext uri="{BB962C8B-B14F-4D97-AF65-F5344CB8AC3E}">
        <p14:creationId xmlns:p14="http://schemas.microsoft.com/office/powerpoint/2010/main" val="48075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Here are the results on AudioSet. </a:t>
            </a:r>
            <a:r>
              <a:rPr kumimoji="1" lang="en-US" altLang="zh-CN" dirty="0" err="1"/>
              <a:t>mAP</a:t>
            </a:r>
            <a:r>
              <a:rPr kumimoji="1" lang="en-US" altLang="zh-CN" dirty="0"/>
              <a:t> means mean average precision, which is the default metric evaluating models' performance on AudioSet. </a:t>
            </a:r>
          </a:p>
          <a:p>
            <a:r>
              <a:rPr kumimoji="1" lang="en-US" altLang="zh-CN" dirty="0"/>
              <a:t>- We can see that with the two tricks, balanced </a:t>
            </a:r>
            <a:r>
              <a:rPr kumimoji="1" lang="en-US" altLang="zh-CN" dirty="0" err="1"/>
              <a:t>dataloader</a:t>
            </a:r>
            <a:r>
              <a:rPr kumimoji="1" lang="en-US" altLang="zh-CN" dirty="0"/>
              <a:t> and data augmentation, </a:t>
            </a:r>
            <a:r>
              <a:rPr kumimoji="1" lang="en-US" altLang="zh-CN" dirty="0" err="1"/>
              <a:t>mAP</a:t>
            </a:r>
            <a:r>
              <a:rPr kumimoji="1" lang="en-US" altLang="zh-CN" dirty="0"/>
              <a:t> increases significantly. On the right are performance of different model architectures, here we have another important finding that models using Spectrogram generally performs better than those using Waveform, which has become a commonsense in audio tagging task now.</a:t>
            </a:r>
          </a:p>
          <a:p>
            <a:r>
              <a:rPr kumimoji="1" lang="en-US" altLang="zh-CN" dirty="0"/>
              <a:t>- here comes the first quiz ---</a:t>
            </a:r>
          </a:p>
          <a:p>
            <a:r>
              <a:rPr kumimoji="1" lang="en-US" altLang="zh-CN" dirty="0"/>
              <a:t>A: translation invariance (spatial locality) doesn't work in spectrogram</a:t>
            </a:r>
          </a:p>
          <a:p>
            <a:endParaRPr kumimoji="1" lang="zh-CN" altLang="en-US" dirty="0"/>
          </a:p>
        </p:txBody>
      </p:sp>
      <p:sp>
        <p:nvSpPr>
          <p:cNvPr id="4" name="灯片编号占位符 3"/>
          <p:cNvSpPr>
            <a:spLocks noGrp="1"/>
          </p:cNvSpPr>
          <p:nvPr>
            <p:ph type="sldNum" sz="quarter" idx="5"/>
          </p:nvPr>
        </p:nvSpPr>
        <p:spPr/>
        <p:txBody>
          <a:bodyPr/>
          <a:lstStyle/>
          <a:p>
            <a:fld id="{43297886-464C-2E44-B931-CA1299641CC8}" type="slidenum">
              <a:rPr kumimoji="1" lang="zh-CN" altLang="en-US" smtClean="0"/>
              <a:t>9</a:t>
            </a:fld>
            <a:endParaRPr kumimoji="1" lang="zh-CN" altLang="en-US"/>
          </a:p>
        </p:txBody>
      </p:sp>
    </p:spTree>
    <p:extLst>
      <p:ext uri="{BB962C8B-B14F-4D97-AF65-F5344CB8AC3E}">
        <p14:creationId xmlns:p14="http://schemas.microsoft.com/office/powerpoint/2010/main" val="2121841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5156C-ACE0-1E47-9AFB-CEB069EE75D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3DD29C5-C17D-5E44-B33A-FA01741D1B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DCFE2F-61B9-3948-A856-D650BC49A2A2}"/>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D2FEDD9F-CAB9-2B40-B905-4EE7E904B4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52697D-91D6-5B4B-BE15-0DA564DDDF4B}"/>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1378570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C983B-66BE-FC47-A419-7E22492AE5E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B0E9827-665B-6E41-91B8-5F2938FD463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579C7F-D7F3-784F-9201-3AF9CC19054C}"/>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2E958507-78CE-FC4E-9CAB-6B751CFC459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366E52-B59C-F34D-B008-75DEAFD886DD}"/>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388850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5674755-6AE4-D84B-A782-F3A1E64E82C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719FB8B-E053-BC47-81F6-F4A797E5F21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9C8DED1-A24C-9743-852E-A718214239D4}"/>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518B8DA6-56AE-2D4E-8CDC-10D171DC3D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8C1839-373D-884A-BCF8-EE0D4B069F36}"/>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284851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96748-766B-8742-B51C-3181A39EC91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532A955-5CC5-2F49-9323-645AF6444B0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D6133B8-DB6C-194A-A2DF-662982A3CBCC}"/>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6FE07C13-004F-4542-8E59-C39D9EF75B5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C2FE70-ED90-BA44-A282-9BE3E7D9F71E}"/>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2326844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6E287-5374-254E-9FE0-178E2306DBF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16ADED1-C7E8-FD4B-A6F0-4A3501C94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ABB6C46-6C53-D946-8947-CFCCE844377C}"/>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387D3776-2F91-604C-9DC7-6BBA98819B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CDA60C0-C496-2D41-8613-90BFCA78F1DF}"/>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155794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7C0DE-185D-C943-BF34-7CDEDB8C5C8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2A49C91-BC75-AF49-B137-8E8F3330659A}"/>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1C3AFB2-E15D-5248-AD01-992DD64336E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EA80F95-9304-4F41-9307-8AF623902EE0}"/>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6" name="页脚占位符 5">
            <a:extLst>
              <a:ext uri="{FF2B5EF4-FFF2-40B4-BE49-F238E27FC236}">
                <a16:creationId xmlns:a16="http://schemas.microsoft.com/office/drawing/2014/main" id="{F6E7629A-FECC-5147-9559-A476D50BB31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BC1315B-D866-C141-9B91-C3366881A9C4}"/>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32602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8908E-E463-F347-A22B-21BE79B53FE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441D22-0987-D547-85FF-C4E322FA9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5B53C10-158D-B84E-99F6-B8A5B3FC34E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F8FBADA-F0ED-6E45-9E5B-C8F715C2F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5482266-D960-EA45-8D4D-8A639294AAE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2882396-FE7C-604C-806C-F2E91B1434FB}"/>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8" name="页脚占位符 7">
            <a:extLst>
              <a:ext uri="{FF2B5EF4-FFF2-40B4-BE49-F238E27FC236}">
                <a16:creationId xmlns:a16="http://schemas.microsoft.com/office/drawing/2014/main" id="{FB36DA53-2F64-2544-9190-1325731FB3D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FBC998-AC10-114C-990F-4625D3353F27}"/>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361136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DE409-B404-4B47-8D72-96B00E25B08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3B666BE-DFCD-7942-B544-CC632591BF77}"/>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4" name="页脚占位符 3">
            <a:extLst>
              <a:ext uri="{FF2B5EF4-FFF2-40B4-BE49-F238E27FC236}">
                <a16:creationId xmlns:a16="http://schemas.microsoft.com/office/drawing/2014/main" id="{DA0BF2FE-7237-1747-BF83-372D1E92D36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EDE5961-9A74-2047-AD9B-105A094FF73A}"/>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2894511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119CC0-FB6D-944D-B91B-26EF5224670B}"/>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3" name="页脚占位符 2">
            <a:extLst>
              <a:ext uri="{FF2B5EF4-FFF2-40B4-BE49-F238E27FC236}">
                <a16:creationId xmlns:a16="http://schemas.microsoft.com/office/drawing/2014/main" id="{FE82AF70-9F90-8244-BCC6-4172918F9C6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F389BEB-7F09-A840-9B7B-375F61117D5E}"/>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377136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B5BB5-D9CC-BF43-9F24-0AB7D4E9EB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66A6BA4-09D0-A14E-BB80-EDA59258DD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F439FEA-DE35-914C-BA32-1C9ED2324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A9642CA-3872-A94C-9C32-E531A825472F}"/>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6" name="页脚占位符 5">
            <a:extLst>
              <a:ext uri="{FF2B5EF4-FFF2-40B4-BE49-F238E27FC236}">
                <a16:creationId xmlns:a16="http://schemas.microsoft.com/office/drawing/2014/main" id="{FED51F82-A758-8744-9377-26965005DDB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2A6EEF1-526B-E244-B76E-AAC1784B5F9B}"/>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147061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4C3D2-B259-0F44-91F9-5292E8973AE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D6DDE70-391E-274B-9266-5DD9A5A839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0957A2A-CAB9-FE45-806F-C5985905B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DE97AD-9323-F543-888C-4939327CC3D7}"/>
              </a:ext>
            </a:extLst>
          </p:cNvPr>
          <p:cNvSpPr>
            <a:spLocks noGrp="1"/>
          </p:cNvSpPr>
          <p:nvPr>
            <p:ph type="dt" sz="half" idx="10"/>
          </p:nvPr>
        </p:nvSpPr>
        <p:spPr/>
        <p:txBody>
          <a:bodyPr/>
          <a:lstStyle/>
          <a:p>
            <a:fld id="{E257B983-B988-5743-8BC0-D747E69837B8}" type="datetimeFigureOut">
              <a:rPr kumimoji="1" lang="zh-CN" altLang="en-US" smtClean="0"/>
              <a:t>2021/11/8</a:t>
            </a:fld>
            <a:endParaRPr kumimoji="1" lang="zh-CN" altLang="en-US"/>
          </a:p>
        </p:txBody>
      </p:sp>
      <p:sp>
        <p:nvSpPr>
          <p:cNvPr id="6" name="页脚占位符 5">
            <a:extLst>
              <a:ext uri="{FF2B5EF4-FFF2-40B4-BE49-F238E27FC236}">
                <a16:creationId xmlns:a16="http://schemas.microsoft.com/office/drawing/2014/main" id="{DA60CD00-B645-9D4B-8C31-979F1054F68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3CA79C6-D447-DD41-AAA5-C11C83AC883E}"/>
              </a:ext>
            </a:extLst>
          </p:cNvPr>
          <p:cNvSpPr>
            <a:spLocks noGrp="1"/>
          </p:cNvSpPr>
          <p:nvPr>
            <p:ph type="sldNum" sz="quarter" idx="12"/>
          </p:nvPr>
        </p:nvSpPr>
        <p:spPr/>
        <p:txBody>
          <a:body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261902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285F7D-E8E5-5245-AC80-7A99CFB06C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930C1F0-F851-484E-BBBD-914AC42714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F654989-A356-5546-93DF-1F3B98AA1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7B983-B988-5743-8BC0-D747E69837B8}" type="datetimeFigureOut">
              <a:rPr kumimoji="1" lang="zh-CN" altLang="en-US" smtClean="0"/>
              <a:t>2021/11/8</a:t>
            </a:fld>
            <a:endParaRPr kumimoji="1" lang="zh-CN" altLang="en-US"/>
          </a:p>
        </p:txBody>
      </p:sp>
      <p:sp>
        <p:nvSpPr>
          <p:cNvPr id="5" name="页脚占位符 4">
            <a:extLst>
              <a:ext uri="{FF2B5EF4-FFF2-40B4-BE49-F238E27FC236}">
                <a16:creationId xmlns:a16="http://schemas.microsoft.com/office/drawing/2014/main" id="{EB51FF3E-E1CE-4941-BAD1-433606AE2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B154C66-B907-684D-BC44-4B78148C1A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336F0-8F83-A548-A72B-A85B3AD23DB7}" type="slidenum">
              <a:rPr kumimoji="1" lang="zh-CN" altLang="en-US" smtClean="0"/>
              <a:t>‹#›</a:t>
            </a:fld>
            <a:endParaRPr kumimoji="1" lang="zh-CN" altLang="en-US"/>
          </a:p>
        </p:txBody>
      </p:sp>
    </p:spTree>
    <p:extLst>
      <p:ext uri="{BB962C8B-B14F-4D97-AF65-F5344CB8AC3E}">
        <p14:creationId xmlns:p14="http://schemas.microsoft.com/office/powerpoint/2010/main" val="1002144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gif"/></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DD6EB-9375-5E48-8A60-B1EBA2416B0A}"/>
              </a:ext>
            </a:extLst>
          </p:cNvPr>
          <p:cNvSpPr>
            <a:spLocks noGrp="1"/>
          </p:cNvSpPr>
          <p:nvPr>
            <p:ph type="ctrTitle"/>
          </p:nvPr>
        </p:nvSpPr>
        <p:spPr/>
        <p:txBody>
          <a:bodyPr/>
          <a:lstStyle/>
          <a:p>
            <a:r>
              <a:rPr kumimoji="1" lang="en-US" altLang="zh-CN" dirty="0"/>
              <a:t>How do we do Audio Tagging in 2021?</a:t>
            </a:r>
            <a:endParaRPr kumimoji="1" lang="zh-CN" altLang="en-US" dirty="0"/>
          </a:p>
        </p:txBody>
      </p:sp>
      <p:sp>
        <p:nvSpPr>
          <p:cNvPr id="3" name="副标题 2">
            <a:extLst>
              <a:ext uri="{FF2B5EF4-FFF2-40B4-BE49-F238E27FC236}">
                <a16:creationId xmlns:a16="http://schemas.microsoft.com/office/drawing/2014/main" id="{B969136B-36A1-3D44-B20E-2E9CF8F6F4ED}"/>
              </a:ext>
            </a:extLst>
          </p:cNvPr>
          <p:cNvSpPr>
            <a:spLocks noGrp="1"/>
          </p:cNvSpPr>
          <p:nvPr>
            <p:ph type="subTitle" idx="1"/>
          </p:nvPr>
        </p:nvSpPr>
        <p:spPr/>
        <p:txBody>
          <a:bodyPr/>
          <a:lstStyle/>
          <a:p>
            <a:endParaRPr kumimoji="1" lang="en-US" altLang="zh-CN" dirty="0"/>
          </a:p>
          <a:p>
            <a:r>
              <a:rPr kumimoji="1" lang="en-US" altLang="zh-CN" dirty="0"/>
              <a:t>Speaker: </a:t>
            </a:r>
            <a:r>
              <a:rPr kumimoji="1" lang="en-US" altLang="zh-CN" dirty="0" err="1"/>
              <a:t>zelin</a:t>
            </a:r>
            <a:endParaRPr kumimoji="1" lang="zh-CN" altLang="en-US" dirty="0"/>
          </a:p>
        </p:txBody>
      </p:sp>
    </p:spTree>
    <p:extLst>
      <p:ext uri="{BB962C8B-B14F-4D97-AF65-F5344CB8AC3E}">
        <p14:creationId xmlns:p14="http://schemas.microsoft.com/office/powerpoint/2010/main" val="3824860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84099-CD90-7442-9349-A7FE5E9114DF}"/>
              </a:ext>
            </a:extLst>
          </p:cNvPr>
          <p:cNvSpPr>
            <a:spLocks noGrp="1"/>
          </p:cNvSpPr>
          <p:nvPr>
            <p:ph type="title"/>
          </p:nvPr>
        </p:nvSpPr>
        <p:spPr/>
        <p:txBody>
          <a:bodyPr/>
          <a:lstStyle/>
          <a:p>
            <a:r>
              <a:rPr kumimoji="1" lang="en-US" altLang="zh-CN" dirty="0"/>
              <a:t>2. Transformers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7950A6-F93E-124E-814D-BC09C12293C8}"/>
                  </a:ext>
                </a:extLst>
              </p:cNvPr>
              <p:cNvSpPr>
                <a:spLocks noGrp="1"/>
              </p:cNvSpPr>
              <p:nvPr>
                <p:ph idx="1"/>
              </p:nvPr>
            </p:nvSpPr>
            <p:spPr/>
            <p:txBody>
              <a:bodyPr/>
              <a:lstStyle/>
              <a:p>
                <a:r>
                  <a:rPr kumimoji="1" lang="en-US" altLang="zh-CN" dirty="0"/>
                  <a:t>16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 16 patches </a:t>
                </a:r>
                <a:r>
                  <a:rPr kumimoji="1" lang="en-US" altLang="zh-CN" u="sng" dirty="0"/>
                  <a:t>with overlap</a:t>
                </a:r>
                <a:r>
                  <a:rPr kumimoji="1" lang="en-US" altLang="zh-CN" dirty="0"/>
                  <a:t> (different from </a:t>
                </a:r>
                <a:r>
                  <a:rPr kumimoji="1" lang="en-US" altLang="zh-CN" dirty="0" err="1"/>
                  <a:t>ViT</a:t>
                </a:r>
                <a:r>
                  <a:rPr kumimoji="1" lang="en-US" altLang="zh-CN" dirty="0"/>
                  <a:t>)</a:t>
                </a:r>
              </a:p>
              <a:p>
                <a:r>
                  <a:rPr kumimoji="1" lang="en-US" altLang="zh-CN" dirty="0"/>
                  <a:t>Weights are initialized from </a:t>
                </a:r>
                <a:r>
                  <a:rPr kumimoji="1" lang="en-US" altLang="zh-CN" dirty="0" err="1"/>
                  <a:t>ViT</a:t>
                </a:r>
                <a:r>
                  <a:rPr kumimoji="1" lang="en-US" altLang="zh-CN" dirty="0"/>
                  <a:t> pretrained on ImageNet </a:t>
                </a:r>
                <a:r>
                  <a:rPr kumimoji="1" lang="en" altLang="zh-CN" dirty="0"/>
                  <a:t>⭐️</a:t>
                </a:r>
                <a:endParaRPr kumimoji="1" lang="zh-CN" altLang="en-US" dirty="0"/>
              </a:p>
            </p:txBody>
          </p:sp>
        </mc:Choice>
        <mc:Fallback xmlns="">
          <p:sp>
            <p:nvSpPr>
              <p:cNvPr id="3" name="内容占位符 2">
                <a:extLst>
                  <a:ext uri="{FF2B5EF4-FFF2-40B4-BE49-F238E27FC236}">
                    <a16:creationId xmlns:a16="http://schemas.microsoft.com/office/drawing/2014/main" id="{B97950A6-F93E-124E-814D-BC09C12293C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9F7CDA0C-BC87-D649-B93B-BC9D20127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945" y="2800952"/>
            <a:ext cx="4791480" cy="401926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FAF8C8F-AE48-954D-AAD2-AB2B80F14120}"/>
              </a:ext>
            </a:extLst>
          </p:cNvPr>
          <p:cNvSpPr txBox="1"/>
          <p:nvPr/>
        </p:nvSpPr>
        <p:spPr>
          <a:xfrm>
            <a:off x="7653469" y="4475748"/>
            <a:ext cx="3615413" cy="923330"/>
          </a:xfrm>
          <a:prstGeom prst="rect">
            <a:avLst/>
          </a:prstGeom>
          <a:noFill/>
        </p:spPr>
        <p:txBody>
          <a:bodyPr wrap="square" rtlCol="0">
            <a:spAutoFit/>
          </a:bodyPr>
          <a:lstStyle/>
          <a:p>
            <a:r>
              <a:rPr kumimoji="1" lang="en-US" altLang="zh-CN" b="1" dirty="0">
                <a:solidFill>
                  <a:srgbClr val="FF0000"/>
                </a:solidFill>
              </a:rPr>
              <a:t>Q:</a:t>
            </a:r>
            <a:r>
              <a:rPr kumimoji="1" lang="en-US" altLang="zh-CN" b="1" dirty="0"/>
              <a:t> What is the advantage of AST compared with CNN regrading the input length? </a:t>
            </a:r>
            <a:endParaRPr kumimoji="1" lang="zh-CN" altLang="en-US" b="1" dirty="0"/>
          </a:p>
        </p:txBody>
      </p:sp>
      <p:sp>
        <p:nvSpPr>
          <p:cNvPr id="10" name="页脚占位符 4">
            <a:extLst>
              <a:ext uri="{FF2B5EF4-FFF2-40B4-BE49-F238E27FC236}">
                <a16:creationId xmlns:a16="http://schemas.microsoft.com/office/drawing/2014/main" id="{F440E735-86D0-8446-B9A1-1BEB4AF7FAF3}"/>
              </a:ext>
            </a:extLst>
          </p:cNvPr>
          <p:cNvSpPr>
            <a:spLocks noGrp="1"/>
          </p:cNvSpPr>
          <p:nvPr>
            <p:ph type="ftr" sz="quarter" idx="11"/>
          </p:nvPr>
        </p:nvSpPr>
        <p:spPr>
          <a:xfrm>
            <a:off x="5888255" y="6417744"/>
            <a:ext cx="5987716" cy="365125"/>
          </a:xfrm>
        </p:spPr>
        <p:txBody>
          <a:bodyPr/>
          <a:lstStyle/>
          <a:p>
            <a:r>
              <a:rPr kumimoji="1" lang="en-US" altLang="zh-CN"/>
              <a:t>AST: Audio Spectrogram Transformer</a:t>
            </a:r>
            <a:endParaRPr kumimoji="1" lang="zh-CN" altLang="en-US" dirty="0"/>
          </a:p>
        </p:txBody>
      </p:sp>
    </p:spTree>
    <p:extLst>
      <p:ext uri="{BB962C8B-B14F-4D97-AF65-F5344CB8AC3E}">
        <p14:creationId xmlns:p14="http://schemas.microsoft.com/office/powerpoint/2010/main" val="191393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dissolv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528A9-B614-594F-A57C-8E870465B96E}"/>
              </a:ext>
            </a:extLst>
          </p:cNvPr>
          <p:cNvSpPr>
            <a:spLocks noGrp="1"/>
          </p:cNvSpPr>
          <p:nvPr>
            <p:ph type="title"/>
          </p:nvPr>
        </p:nvSpPr>
        <p:spPr/>
        <p:txBody>
          <a:bodyPr/>
          <a:lstStyle/>
          <a:p>
            <a:r>
              <a:rPr kumimoji="1" lang="en-US" altLang="zh-CN" dirty="0"/>
              <a:t>2. Results</a:t>
            </a:r>
            <a:endParaRPr kumimoji="1" lang="zh-CN" altLang="en-US" dirty="0"/>
          </a:p>
        </p:txBody>
      </p:sp>
      <p:pic>
        <p:nvPicPr>
          <p:cNvPr id="5" name="内容占位符 4">
            <a:extLst>
              <a:ext uri="{FF2B5EF4-FFF2-40B4-BE49-F238E27FC236}">
                <a16:creationId xmlns:a16="http://schemas.microsoft.com/office/drawing/2014/main" id="{6D944616-C44F-014C-9335-AACA276EEF9D}"/>
              </a:ext>
            </a:extLst>
          </p:cNvPr>
          <p:cNvPicPr>
            <a:picLocks noGrp="1" noChangeAspect="1"/>
          </p:cNvPicPr>
          <p:nvPr>
            <p:ph idx="1"/>
          </p:nvPr>
        </p:nvPicPr>
        <p:blipFill>
          <a:blip r:embed="rId3"/>
          <a:stretch>
            <a:fillRect/>
          </a:stretch>
        </p:blipFill>
        <p:spPr>
          <a:xfrm>
            <a:off x="4013200" y="4908484"/>
            <a:ext cx="7340600" cy="1752600"/>
          </a:xfrm>
        </p:spPr>
      </p:pic>
      <p:pic>
        <p:nvPicPr>
          <p:cNvPr id="2050" name="Picture 2">
            <a:extLst>
              <a:ext uri="{FF2B5EF4-FFF2-40B4-BE49-F238E27FC236}">
                <a16:creationId xmlns:a16="http://schemas.microsoft.com/office/drawing/2014/main" id="{F06D9D8A-B6CD-8A44-8D5E-B50B49A10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059" y="482551"/>
            <a:ext cx="7595375" cy="423382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4BF1FAA-8A12-4C49-B6A9-82D4360B1C6F}"/>
              </a:ext>
            </a:extLst>
          </p:cNvPr>
          <p:cNvSpPr txBox="1"/>
          <p:nvPr/>
        </p:nvSpPr>
        <p:spPr>
          <a:xfrm>
            <a:off x="1607419" y="5832910"/>
            <a:ext cx="1077539" cy="369332"/>
          </a:xfrm>
          <a:prstGeom prst="rect">
            <a:avLst/>
          </a:prstGeom>
          <a:noFill/>
        </p:spPr>
        <p:txBody>
          <a:bodyPr wrap="none" rtlCol="0">
            <a:spAutoFit/>
          </a:bodyPr>
          <a:lstStyle/>
          <a:p>
            <a:r>
              <a:rPr kumimoji="1" lang="en-US" altLang="zh-CN" b="1" dirty="0"/>
              <a:t>Ablation</a:t>
            </a:r>
            <a:endParaRPr kumimoji="1" lang="zh-CN" altLang="en-US" b="1" dirty="0"/>
          </a:p>
        </p:txBody>
      </p:sp>
      <p:cxnSp>
        <p:nvCxnSpPr>
          <p:cNvPr id="8" name="直线箭头连接符 7">
            <a:extLst>
              <a:ext uri="{FF2B5EF4-FFF2-40B4-BE49-F238E27FC236}">
                <a16:creationId xmlns:a16="http://schemas.microsoft.com/office/drawing/2014/main" id="{D98E5548-3203-8948-AC42-DC005155E0DB}"/>
              </a:ext>
            </a:extLst>
          </p:cNvPr>
          <p:cNvCxnSpPr>
            <a:cxnSpLocks/>
            <a:stCxn id="6" idx="3"/>
          </p:cNvCxnSpPr>
          <p:nvPr/>
        </p:nvCxnSpPr>
        <p:spPr>
          <a:xfrm>
            <a:off x="2684958" y="6017576"/>
            <a:ext cx="1011143"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B3122BAB-F71C-274F-9C67-5D3AB4B46D7F}"/>
              </a:ext>
            </a:extLst>
          </p:cNvPr>
          <p:cNvSpPr txBox="1"/>
          <p:nvPr/>
        </p:nvSpPr>
        <p:spPr>
          <a:xfrm>
            <a:off x="4013199" y="3234424"/>
            <a:ext cx="7595375" cy="673433"/>
          </a:xfrm>
          <a:prstGeom prst="rect">
            <a:avLst/>
          </a:prstGeom>
          <a:noFill/>
          <a:ln w="28575">
            <a:solidFill>
              <a:srgbClr val="FF0000"/>
            </a:solidFill>
          </a:ln>
        </p:spPr>
        <p:txBody>
          <a:bodyPr wrap="square" rtlCol="0">
            <a:spAutoFit/>
          </a:bodyPr>
          <a:lstStyle/>
          <a:p>
            <a:endParaRPr kumimoji="1" lang="zh-CN" altLang="en-US" dirty="0"/>
          </a:p>
        </p:txBody>
      </p:sp>
      <p:sp>
        <p:nvSpPr>
          <p:cNvPr id="12" name="文本框 11">
            <a:extLst>
              <a:ext uri="{FF2B5EF4-FFF2-40B4-BE49-F238E27FC236}">
                <a16:creationId xmlns:a16="http://schemas.microsoft.com/office/drawing/2014/main" id="{C49AA5CC-72E3-C74E-989A-79A6BA34C25A}"/>
              </a:ext>
            </a:extLst>
          </p:cNvPr>
          <p:cNvSpPr txBox="1"/>
          <p:nvPr/>
        </p:nvSpPr>
        <p:spPr>
          <a:xfrm>
            <a:off x="3996919" y="1808114"/>
            <a:ext cx="7611655" cy="299819"/>
          </a:xfrm>
          <a:prstGeom prst="rect">
            <a:avLst/>
          </a:prstGeom>
          <a:noFill/>
          <a:ln w="28575">
            <a:solidFill>
              <a:srgbClr val="FF0000"/>
            </a:solidFill>
          </a:ln>
        </p:spPr>
        <p:txBody>
          <a:bodyPr wrap="square" rtlCol="0">
            <a:spAutoFit/>
          </a:bodyPr>
          <a:lstStyle/>
          <a:p>
            <a:endParaRPr kumimoji="1" lang="zh-CN" altLang="en-US" dirty="0"/>
          </a:p>
        </p:txBody>
      </p:sp>
      <p:sp>
        <p:nvSpPr>
          <p:cNvPr id="13" name="文本框 12">
            <a:extLst>
              <a:ext uri="{FF2B5EF4-FFF2-40B4-BE49-F238E27FC236}">
                <a16:creationId xmlns:a16="http://schemas.microsoft.com/office/drawing/2014/main" id="{44C160FE-485E-D545-B368-DABF9B393B51}"/>
              </a:ext>
            </a:extLst>
          </p:cNvPr>
          <p:cNvSpPr txBox="1"/>
          <p:nvPr/>
        </p:nvSpPr>
        <p:spPr>
          <a:xfrm>
            <a:off x="403235" y="2276299"/>
            <a:ext cx="2887579" cy="646331"/>
          </a:xfrm>
          <a:prstGeom prst="rect">
            <a:avLst/>
          </a:prstGeom>
          <a:noFill/>
        </p:spPr>
        <p:txBody>
          <a:bodyPr wrap="square" rtlCol="0">
            <a:spAutoFit/>
          </a:bodyPr>
          <a:lstStyle/>
          <a:p>
            <a:r>
              <a:rPr kumimoji="1" lang="en-US" altLang="zh-CN" b="1" dirty="0"/>
              <a:t>PSLA is a training pipeline proposed by the author</a:t>
            </a:r>
            <a:endParaRPr kumimoji="1" lang="zh-CN" altLang="en-US" b="1" dirty="0"/>
          </a:p>
        </p:txBody>
      </p:sp>
      <p:cxnSp>
        <p:nvCxnSpPr>
          <p:cNvPr id="14" name="直线箭头连接符 13">
            <a:extLst>
              <a:ext uri="{FF2B5EF4-FFF2-40B4-BE49-F238E27FC236}">
                <a16:creationId xmlns:a16="http://schemas.microsoft.com/office/drawing/2014/main" id="{188C46DF-FB80-B54E-8BE6-1B50CA5DA4BC}"/>
              </a:ext>
            </a:extLst>
          </p:cNvPr>
          <p:cNvCxnSpPr>
            <a:cxnSpLocks/>
            <a:stCxn id="13" idx="3"/>
            <a:endCxn id="2050" idx="1"/>
          </p:cNvCxnSpPr>
          <p:nvPr/>
        </p:nvCxnSpPr>
        <p:spPr>
          <a:xfrm>
            <a:off x="3290814" y="2599465"/>
            <a:ext cx="714245"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DE0E208A-226E-7B47-AF8C-F93F39DF6212}"/>
              </a:ext>
            </a:extLst>
          </p:cNvPr>
          <p:cNvCxnSpPr>
            <a:stCxn id="13" idx="2"/>
            <a:endCxn id="11" idx="1"/>
          </p:cNvCxnSpPr>
          <p:nvPr/>
        </p:nvCxnSpPr>
        <p:spPr>
          <a:xfrm>
            <a:off x="1847025" y="2922630"/>
            <a:ext cx="2166174" cy="648511"/>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6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lstStyle/>
          <a:p>
            <a:r>
              <a:rPr kumimoji="1" lang="en-US" altLang="zh-CN" dirty="0">
                <a:solidFill>
                  <a:schemeClr val="accent3"/>
                </a:solidFill>
              </a:rPr>
              <a:t>Preliminary</a:t>
            </a:r>
          </a:p>
          <a:p>
            <a:r>
              <a:rPr kumimoji="1" lang="en-US" altLang="zh-CN" dirty="0"/>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p>
          <a:p>
            <a:pPr lvl="1"/>
            <a:endParaRPr kumimoji="1" lang="en-US" altLang="zh-CN" dirty="0"/>
          </a:p>
          <a:p>
            <a:r>
              <a:rPr kumimoji="1" lang="en-US" altLang="zh-CN" dirty="0">
                <a:solidFill>
                  <a:schemeClr val="accent3"/>
                </a:solidFill>
              </a:rPr>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342178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18739-1A60-D440-9BB2-AEF1E02CC6E1}"/>
              </a:ext>
            </a:extLst>
          </p:cNvPr>
          <p:cNvSpPr>
            <a:spLocks noGrp="1"/>
          </p:cNvSpPr>
          <p:nvPr>
            <p:ph type="title"/>
          </p:nvPr>
        </p:nvSpPr>
        <p:spPr/>
        <p:txBody>
          <a:bodyPr/>
          <a:lstStyle/>
          <a:p>
            <a:r>
              <a:rPr kumimoji="1" lang="en-US" altLang="zh-CN" b="1" dirty="0">
                <a:solidFill>
                  <a:schemeClr val="accent6"/>
                </a:solidFill>
              </a:rPr>
              <a:t>Video</a:t>
            </a:r>
            <a:r>
              <a:rPr kumimoji="1" lang="en-US" altLang="zh-CN" dirty="0"/>
              <a:t>? 🤔 </a:t>
            </a:r>
            <a:endParaRPr kumimoji="1" lang="zh-CN" altLang="en-US" dirty="0"/>
          </a:p>
        </p:txBody>
      </p:sp>
      <p:sp>
        <p:nvSpPr>
          <p:cNvPr id="3" name="内容占位符 2">
            <a:extLst>
              <a:ext uri="{FF2B5EF4-FFF2-40B4-BE49-F238E27FC236}">
                <a16:creationId xmlns:a16="http://schemas.microsoft.com/office/drawing/2014/main" id="{73A17A41-A79F-4B4F-8BE9-7F0B29A45F36}"/>
              </a:ext>
            </a:extLst>
          </p:cNvPr>
          <p:cNvSpPr>
            <a:spLocks noGrp="1"/>
          </p:cNvSpPr>
          <p:nvPr>
            <p:ph idx="1"/>
          </p:nvPr>
        </p:nvSpPr>
        <p:spPr/>
        <p:txBody>
          <a:bodyPr>
            <a:normAutofit/>
          </a:bodyPr>
          <a:lstStyle/>
          <a:p>
            <a:r>
              <a:rPr kumimoji="1" lang="en-US" altLang="zh-CN" dirty="0"/>
              <a:t>Since the AudioSet is comprised of 10s audio clips extracted from </a:t>
            </a:r>
            <a:r>
              <a:rPr kumimoji="1" lang="en-US" altLang="zh-CN" u="sng" dirty="0"/>
              <a:t>YouTube videos</a:t>
            </a:r>
          </a:p>
          <a:p>
            <a:r>
              <a:rPr kumimoji="1" lang="en-US" altLang="zh-CN" dirty="0"/>
              <a:t>can we exploit the information from </a:t>
            </a:r>
            <a:r>
              <a:rPr kumimoji="1" lang="en-US" altLang="zh-CN" b="1" u="sng" dirty="0">
                <a:solidFill>
                  <a:schemeClr val="accent6"/>
                </a:solidFill>
              </a:rPr>
              <a:t>visual modality</a:t>
            </a:r>
            <a:r>
              <a:rPr kumimoji="1" lang="en-US" altLang="zh-CN" dirty="0"/>
              <a:t>?</a:t>
            </a:r>
          </a:p>
          <a:p>
            <a:endParaRPr kumimoji="1" lang="en-US" altLang="zh-CN" dirty="0"/>
          </a:p>
          <a:p>
            <a:endParaRPr kumimoji="1" lang="en-US" altLang="zh-CN" dirty="0"/>
          </a:p>
          <a:p>
            <a:endParaRPr kumimoji="1" lang="en-US" altLang="zh-CN" dirty="0"/>
          </a:p>
        </p:txBody>
      </p:sp>
      <p:pic>
        <p:nvPicPr>
          <p:cNvPr id="14" name="图片 13">
            <a:extLst>
              <a:ext uri="{FF2B5EF4-FFF2-40B4-BE49-F238E27FC236}">
                <a16:creationId xmlns:a16="http://schemas.microsoft.com/office/drawing/2014/main" id="{1A78139E-1AD5-F749-BB17-A059AC1451E6}"/>
              </a:ext>
            </a:extLst>
          </p:cNvPr>
          <p:cNvPicPr>
            <a:picLocks noChangeAspect="1"/>
          </p:cNvPicPr>
          <p:nvPr/>
        </p:nvPicPr>
        <p:blipFill>
          <a:blip r:embed="rId3"/>
          <a:stretch>
            <a:fillRect/>
          </a:stretch>
        </p:blipFill>
        <p:spPr>
          <a:xfrm>
            <a:off x="2123203" y="4795712"/>
            <a:ext cx="1451860" cy="369333"/>
          </a:xfrm>
          <a:prstGeom prst="rect">
            <a:avLst/>
          </a:prstGeom>
        </p:spPr>
      </p:pic>
      <p:sp>
        <p:nvSpPr>
          <p:cNvPr id="4" name="灯片编号占位符 3">
            <a:extLst>
              <a:ext uri="{FF2B5EF4-FFF2-40B4-BE49-F238E27FC236}">
                <a16:creationId xmlns:a16="http://schemas.microsoft.com/office/drawing/2014/main" id="{65FD0E27-BEC7-F347-81EF-957D0156B239}"/>
              </a:ext>
            </a:extLst>
          </p:cNvPr>
          <p:cNvSpPr>
            <a:spLocks noGrp="1"/>
          </p:cNvSpPr>
          <p:nvPr>
            <p:ph type="sldNum" sz="quarter" idx="12"/>
          </p:nvPr>
        </p:nvSpPr>
        <p:spPr/>
        <p:txBody>
          <a:bodyPr/>
          <a:lstStyle/>
          <a:p>
            <a:fld id="{AAEB5853-7235-8441-ABFD-93FDB5D309FC}" type="slidenum">
              <a:rPr kumimoji="1" lang="zh-CN" altLang="en-US" smtClean="0"/>
              <a:t>13</a:t>
            </a:fld>
            <a:endParaRPr kumimoji="1" lang="zh-CN" altLang="en-US"/>
          </a:p>
        </p:txBody>
      </p:sp>
      <p:pic>
        <p:nvPicPr>
          <p:cNvPr id="7" name="图片 6">
            <a:extLst>
              <a:ext uri="{FF2B5EF4-FFF2-40B4-BE49-F238E27FC236}">
                <a16:creationId xmlns:a16="http://schemas.microsoft.com/office/drawing/2014/main" id="{E8EED395-A2BE-2049-BA64-A5D5119A62CC}"/>
              </a:ext>
            </a:extLst>
          </p:cNvPr>
          <p:cNvPicPr>
            <a:picLocks noChangeAspect="1"/>
          </p:cNvPicPr>
          <p:nvPr/>
        </p:nvPicPr>
        <p:blipFill>
          <a:blip r:embed="rId4"/>
          <a:stretch>
            <a:fillRect/>
          </a:stretch>
        </p:blipFill>
        <p:spPr>
          <a:xfrm>
            <a:off x="4179355" y="3411908"/>
            <a:ext cx="4431245" cy="3309567"/>
          </a:xfrm>
          <a:prstGeom prst="rect">
            <a:avLst/>
          </a:prstGeom>
        </p:spPr>
      </p:pic>
    </p:spTree>
    <p:extLst>
      <p:ext uri="{BB962C8B-B14F-4D97-AF65-F5344CB8AC3E}">
        <p14:creationId xmlns:p14="http://schemas.microsoft.com/office/powerpoint/2010/main" val="21470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A367A-2EFA-1541-AA10-8C1FEDD9E54C}"/>
              </a:ext>
            </a:extLst>
          </p:cNvPr>
          <p:cNvSpPr>
            <a:spLocks noGrp="1"/>
          </p:cNvSpPr>
          <p:nvPr>
            <p:ph type="title"/>
          </p:nvPr>
        </p:nvSpPr>
        <p:spPr/>
        <p:txBody>
          <a:bodyPr/>
          <a:lstStyle/>
          <a:p>
            <a:r>
              <a:rPr kumimoji="1" lang="en-US" altLang="zh-CN" dirty="0"/>
              <a:t>1. Attention Audiovisual Fusion</a:t>
            </a:r>
            <a:endParaRPr kumimoji="1" lang="zh-CN" altLang="en-US" dirty="0"/>
          </a:p>
        </p:txBody>
      </p:sp>
      <p:sp>
        <p:nvSpPr>
          <p:cNvPr id="3" name="内容占位符 2">
            <a:extLst>
              <a:ext uri="{FF2B5EF4-FFF2-40B4-BE49-F238E27FC236}">
                <a16:creationId xmlns:a16="http://schemas.microsoft.com/office/drawing/2014/main" id="{60EFEBCA-966B-E04E-A6CD-3426C38EC339}"/>
              </a:ext>
            </a:extLst>
          </p:cNvPr>
          <p:cNvSpPr>
            <a:spLocks noGrp="1"/>
          </p:cNvSpPr>
          <p:nvPr>
            <p:ph idx="1"/>
          </p:nvPr>
        </p:nvSpPr>
        <p:spPr/>
        <p:txBody>
          <a:bodyPr/>
          <a:lstStyle/>
          <a:p>
            <a:r>
              <a:rPr kumimoji="1" lang="en-US" altLang="zh-CN" dirty="0"/>
              <a:t>Fuse </a:t>
            </a:r>
            <a:r>
              <a:rPr kumimoji="1" lang="en-US" altLang="zh-CN" b="1" dirty="0">
                <a:solidFill>
                  <a:schemeClr val="accent1"/>
                </a:solidFill>
              </a:rPr>
              <a:t>Audio</a:t>
            </a:r>
            <a:r>
              <a:rPr kumimoji="1" lang="en-US" altLang="zh-CN" dirty="0"/>
              <a:t> and </a:t>
            </a:r>
            <a:r>
              <a:rPr kumimoji="1" lang="en-US" altLang="zh-CN" b="1" dirty="0">
                <a:solidFill>
                  <a:schemeClr val="accent6"/>
                </a:solidFill>
              </a:rPr>
              <a:t>Video</a:t>
            </a:r>
            <a:r>
              <a:rPr kumimoji="1" lang="en-US" altLang="zh-CN" dirty="0"/>
              <a:t> information via  </a:t>
            </a:r>
            <a:r>
              <a:rPr kumimoji="1" lang="en-US" altLang="zh-CN" b="1" u="sng" dirty="0"/>
              <a:t>Attention</a:t>
            </a:r>
          </a:p>
          <a:p>
            <a:endParaRPr kumimoji="1" lang="zh-CN" altLang="en-US" b="1" u="sng" dirty="0"/>
          </a:p>
        </p:txBody>
      </p:sp>
      <p:pic>
        <p:nvPicPr>
          <p:cNvPr id="7" name="内容占位符 5">
            <a:extLst>
              <a:ext uri="{FF2B5EF4-FFF2-40B4-BE49-F238E27FC236}">
                <a16:creationId xmlns:a16="http://schemas.microsoft.com/office/drawing/2014/main" id="{EDFA7AF6-1221-D84E-8FAD-1658775A05D8}"/>
              </a:ext>
            </a:extLst>
          </p:cNvPr>
          <p:cNvPicPr>
            <a:picLocks noChangeAspect="1"/>
          </p:cNvPicPr>
          <p:nvPr/>
        </p:nvPicPr>
        <p:blipFill>
          <a:blip r:embed="rId3"/>
          <a:stretch>
            <a:fillRect/>
          </a:stretch>
        </p:blipFill>
        <p:spPr>
          <a:xfrm>
            <a:off x="141523" y="2623090"/>
            <a:ext cx="11908951" cy="3382931"/>
          </a:xfrm>
          <a:prstGeom prst="rect">
            <a:avLst/>
          </a:prstGeom>
        </p:spPr>
      </p:pic>
      <p:sp>
        <p:nvSpPr>
          <p:cNvPr id="8" name="页脚占位符 7">
            <a:extLst>
              <a:ext uri="{FF2B5EF4-FFF2-40B4-BE49-F238E27FC236}">
                <a16:creationId xmlns:a16="http://schemas.microsoft.com/office/drawing/2014/main" id="{0734476E-ED9D-AC4A-8980-43DE9856F1FB}"/>
              </a:ext>
            </a:extLst>
          </p:cNvPr>
          <p:cNvSpPr>
            <a:spLocks noGrp="1"/>
          </p:cNvSpPr>
          <p:nvPr>
            <p:ph type="ftr" sz="quarter" idx="11"/>
          </p:nvPr>
        </p:nvSpPr>
        <p:spPr>
          <a:xfrm>
            <a:off x="3687678" y="6428600"/>
            <a:ext cx="4816642" cy="365125"/>
          </a:xfrm>
        </p:spPr>
        <p:txBody>
          <a:bodyPr/>
          <a:lstStyle/>
          <a:p>
            <a:r>
              <a:rPr kumimoji="1" lang="en" altLang="zh-CN"/>
              <a:t>Large Scale Audiovisual Learning of Sounds with Weakly Labeled Data</a:t>
            </a:r>
            <a:endParaRPr kumimoji="1" lang="zh-CN" altLang="en-US" dirty="0"/>
          </a:p>
        </p:txBody>
      </p:sp>
      <p:sp>
        <p:nvSpPr>
          <p:cNvPr id="9" name="文本框 8">
            <a:extLst>
              <a:ext uri="{FF2B5EF4-FFF2-40B4-BE49-F238E27FC236}">
                <a16:creationId xmlns:a16="http://schemas.microsoft.com/office/drawing/2014/main" id="{DA2B8BB1-C8B1-2F45-90F1-DC62189F1C34}"/>
              </a:ext>
            </a:extLst>
          </p:cNvPr>
          <p:cNvSpPr txBox="1"/>
          <p:nvPr/>
        </p:nvSpPr>
        <p:spPr>
          <a:xfrm>
            <a:off x="499533" y="5906826"/>
            <a:ext cx="1532467" cy="369332"/>
          </a:xfrm>
          <a:prstGeom prst="rect">
            <a:avLst/>
          </a:prstGeom>
          <a:noFill/>
        </p:spPr>
        <p:txBody>
          <a:bodyPr wrap="square">
            <a:spAutoFit/>
          </a:bodyPr>
          <a:lstStyle/>
          <a:p>
            <a:r>
              <a:rPr kumimoji="1" lang="en-US" altLang="zh-CN" dirty="0"/>
              <a:t>Video frames</a:t>
            </a:r>
            <a:endParaRPr lang="zh-CN" altLang="en-US" dirty="0"/>
          </a:p>
        </p:txBody>
      </p:sp>
      <p:sp>
        <p:nvSpPr>
          <p:cNvPr id="10" name="文本框 9">
            <a:extLst>
              <a:ext uri="{FF2B5EF4-FFF2-40B4-BE49-F238E27FC236}">
                <a16:creationId xmlns:a16="http://schemas.microsoft.com/office/drawing/2014/main" id="{F3C9DA49-0EA9-9C4B-A789-8176F3BBF9F3}"/>
              </a:ext>
            </a:extLst>
          </p:cNvPr>
          <p:cNvSpPr txBox="1"/>
          <p:nvPr/>
        </p:nvSpPr>
        <p:spPr>
          <a:xfrm>
            <a:off x="499532" y="3625895"/>
            <a:ext cx="1854201" cy="369332"/>
          </a:xfrm>
          <a:prstGeom prst="rect">
            <a:avLst/>
          </a:prstGeom>
          <a:noFill/>
        </p:spPr>
        <p:txBody>
          <a:bodyPr wrap="square">
            <a:spAutoFit/>
          </a:bodyPr>
          <a:lstStyle/>
          <a:p>
            <a:r>
              <a:rPr kumimoji="1" lang="en-US" altLang="zh-CN" dirty="0"/>
              <a:t>Audio waveform</a:t>
            </a:r>
            <a:endParaRPr lang="zh-CN" altLang="en-US" dirty="0"/>
          </a:p>
        </p:txBody>
      </p:sp>
    </p:spTree>
    <p:extLst>
      <p:ext uri="{BB962C8B-B14F-4D97-AF65-F5344CB8AC3E}">
        <p14:creationId xmlns:p14="http://schemas.microsoft.com/office/powerpoint/2010/main" val="4049909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179F4-DC99-4B4F-9CA4-3772B99049F2}"/>
              </a:ext>
            </a:extLst>
          </p:cNvPr>
          <p:cNvSpPr>
            <a:spLocks noGrp="1"/>
          </p:cNvSpPr>
          <p:nvPr>
            <p:ph type="title"/>
          </p:nvPr>
        </p:nvSpPr>
        <p:spPr/>
        <p:txBody>
          <a:bodyPr/>
          <a:lstStyle/>
          <a:p>
            <a:r>
              <a:rPr kumimoji="1" lang="en" altLang="zh-CN" dirty="0"/>
              <a:t>2. Iterative attention</a:t>
            </a:r>
            <a:r>
              <a:rPr kumimoji="1" lang="zh-CN" altLang="en-US" dirty="0"/>
              <a:t> </a:t>
            </a:r>
            <a:r>
              <a:rPr kumimoji="1" lang="en-US" altLang="zh-CN" dirty="0"/>
              <a:t>(Perceiver)</a:t>
            </a:r>
            <a:endParaRPr kumimoji="1" lang="zh-CN" altLang="en-US" dirty="0"/>
          </a:p>
        </p:txBody>
      </p:sp>
      <p:sp>
        <p:nvSpPr>
          <p:cNvPr id="3" name="内容占位符 2">
            <a:extLst>
              <a:ext uri="{FF2B5EF4-FFF2-40B4-BE49-F238E27FC236}">
                <a16:creationId xmlns:a16="http://schemas.microsoft.com/office/drawing/2014/main" id="{6E128CAA-9007-5E45-A728-84CEA8401DE2}"/>
              </a:ext>
            </a:extLst>
          </p:cNvPr>
          <p:cNvSpPr>
            <a:spLocks noGrp="1"/>
          </p:cNvSpPr>
          <p:nvPr>
            <p:ph idx="1"/>
          </p:nvPr>
        </p:nvSpPr>
        <p:spPr/>
        <p:txBody>
          <a:bodyPr/>
          <a:lstStyle/>
          <a:p>
            <a:r>
              <a:rPr kumimoji="1" lang="en-US" altLang="zh-CN" dirty="0"/>
              <a:t>Modified attention mechanism (computation and memory saved) </a:t>
            </a:r>
          </a:p>
          <a:p>
            <a:r>
              <a:rPr kumimoji="1" lang="en-US" altLang="zh-CN" dirty="0"/>
              <a:t>K, V vectors are </a:t>
            </a:r>
            <a:r>
              <a:rPr kumimoji="1" lang="en-US" altLang="zh-CN" u="sng" dirty="0"/>
              <a:t>Iteratively</a:t>
            </a:r>
            <a:r>
              <a:rPr kumimoji="1" lang="en-US" altLang="zh-CN" dirty="0"/>
              <a:t> input into the model </a:t>
            </a:r>
          </a:p>
          <a:p>
            <a:r>
              <a:rPr kumimoji="1" lang="en-US" altLang="zh-CN" dirty="0"/>
              <a:t>Single Transformer-based architecture to handle </a:t>
            </a:r>
            <a:r>
              <a:rPr kumimoji="1" lang="en-US" altLang="zh-CN" u="sng" dirty="0"/>
              <a:t>arbitrary configurations of different modalities</a:t>
            </a:r>
            <a:r>
              <a:rPr kumimoji="1" lang="en-US" altLang="zh-CN" dirty="0"/>
              <a:t> (</a:t>
            </a:r>
            <a:r>
              <a:rPr kumimoji="1" lang="en-US" altLang="zh-CN" b="1" dirty="0">
                <a:solidFill>
                  <a:schemeClr val="accent1"/>
                </a:solidFill>
              </a:rPr>
              <a:t>Audio</a:t>
            </a:r>
            <a:r>
              <a:rPr kumimoji="1" lang="en-US" altLang="zh-CN" dirty="0"/>
              <a:t>, </a:t>
            </a:r>
            <a:r>
              <a:rPr kumimoji="1" lang="en-US" altLang="zh-CN" b="1" dirty="0">
                <a:solidFill>
                  <a:schemeClr val="accent6"/>
                </a:solidFill>
              </a:rPr>
              <a:t>Video</a:t>
            </a:r>
            <a:r>
              <a:rPr kumimoji="1" lang="en-US" altLang="zh-CN" dirty="0"/>
              <a:t>, Point-Cloud)</a:t>
            </a:r>
          </a:p>
        </p:txBody>
      </p:sp>
      <p:pic>
        <p:nvPicPr>
          <p:cNvPr id="3074" name="Picture 2">
            <a:extLst>
              <a:ext uri="{FF2B5EF4-FFF2-40B4-BE49-F238E27FC236}">
                <a16:creationId xmlns:a16="http://schemas.microsoft.com/office/drawing/2014/main" id="{06C54F31-1C38-0D4D-93CE-8DF1B7FA5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08" y="3773103"/>
            <a:ext cx="9971384" cy="3084897"/>
          </a:xfrm>
          <a:prstGeom prst="rect">
            <a:avLst/>
          </a:prstGeom>
          <a:noFill/>
          <a:extLst>
            <a:ext uri="{909E8E84-426E-40DD-AFC4-6F175D3DCCD1}">
              <a14:hiddenFill xmlns:a14="http://schemas.microsoft.com/office/drawing/2010/main">
                <a:solidFill>
                  <a:srgbClr val="FFFFFF"/>
                </a:solidFill>
              </a14:hiddenFill>
            </a:ext>
          </a:extLst>
        </p:spPr>
      </p:pic>
      <p:sp>
        <p:nvSpPr>
          <p:cNvPr id="5" name="页脚占位符 4">
            <a:extLst>
              <a:ext uri="{FF2B5EF4-FFF2-40B4-BE49-F238E27FC236}">
                <a16:creationId xmlns:a16="http://schemas.microsoft.com/office/drawing/2014/main" id="{46C1E26F-7428-BF4A-AE87-8E52C4A6E8FF}"/>
              </a:ext>
            </a:extLst>
          </p:cNvPr>
          <p:cNvSpPr>
            <a:spLocks noGrp="1"/>
          </p:cNvSpPr>
          <p:nvPr>
            <p:ph type="ftr" sz="quarter" idx="11"/>
          </p:nvPr>
        </p:nvSpPr>
        <p:spPr>
          <a:xfrm>
            <a:off x="5617143" y="6394851"/>
            <a:ext cx="4114800" cy="365125"/>
          </a:xfrm>
        </p:spPr>
        <p:txBody>
          <a:bodyPr/>
          <a:lstStyle/>
          <a:p>
            <a:r>
              <a:rPr kumimoji="1" lang="en" altLang="zh-CN" dirty="0"/>
              <a:t>Perceiver: General Perception with Iterative Attention</a:t>
            </a:r>
            <a:endParaRPr kumimoji="1" lang="zh-CN" altLang="en-US" dirty="0"/>
          </a:p>
        </p:txBody>
      </p:sp>
    </p:spTree>
    <p:extLst>
      <p:ext uri="{BB962C8B-B14F-4D97-AF65-F5344CB8AC3E}">
        <p14:creationId xmlns:p14="http://schemas.microsoft.com/office/powerpoint/2010/main" val="85657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ABFD4-D6B8-6245-A3DB-63BCA25F4268}"/>
              </a:ext>
            </a:extLst>
          </p:cNvPr>
          <p:cNvSpPr>
            <a:spLocks noGrp="1"/>
          </p:cNvSpPr>
          <p:nvPr>
            <p:ph type="title"/>
          </p:nvPr>
        </p:nvSpPr>
        <p:spPr/>
        <p:txBody>
          <a:bodyPr/>
          <a:lstStyle/>
          <a:p>
            <a:r>
              <a:rPr kumimoji="1" lang="en-US" altLang="zh-CN" dirty="0"/>
              <a:t>2. Results</a:t>
            </a:r>
            <a:endParaRPr kumimoji="1" lang="zh-CN" altLang="en-US" dirty="0"/>
          </a:p>
        </p:txBody>
      </p:sp>
      <p:sp>
        <p:nvSpPr>
          <p:cNvPr id="3" name="内容占位符 2">
            <a:extLst>
              <a:ext uri="{FF2B5EF4-FFF2-40B4-BE49-F238E27FC236}">
                <a16:creationId xmlns:a16="http://schemas.microsoft.com/office/drawing/2014/main" id="{5AF881EC-7A83-614B-B5FC-E466B8358FBC}"/>
              </a:ext>
            </a:extLst>
          </p:cNvPr>
          <p:cNvSpPr>
            <a:spLocks noGrp="1"/>
          </p:cNvSpPr>
          <p:nvPr>
            <p:ph idx="1"/>
          </p:nvPr>
        </p:nvSpPr>
        <p:spPr/>
        <p:txBody>
          <a:bodyPr/>
          <a:lstStyle/>
          <a:p>
            <a:r>
              <a:rPr kumimoji="1" lang="en-US" altLang="zh-CN" dirty="0"/>
              <a:t>Note: only </a:t>
            </a:r>
            <a:r>
              <a:rPr kumimoji="1" lang="en-US" altLang="zh-CN" dirty="0" err="1"/>
              <a:t>SpecAugment</a:t>
            </a:r>
            <a:r>
              <a:rPr kumimoji="1" lang="en-US" altLang="zh-CN" dirty="0"/>
              <a:t> is used in Perceiver</a:t>
            </a:r>
            <a:endParaRPr kumimoji="1" lang="zh-CN" altLang="en-US" dirty="0"/>
          </a:p>
        </p:txBody>
      </p:sp>
      <p:pic>
        <p:nvPicPr>
          <p:cNvPr id="4098" name="Picture 2">
            <a:extLst>
              <a:ext uri="{FF2B5EF4-FFF2-40B4-BE49-F238E27FC236}">
                <a16:creationId xmlns:a16="http://schemas.microsoft.com/office/drawing/2014/main" id="{4DBD0CC5-7162-9D48-BEAE-0B802217F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725" y="2424681"/>
            <a:ext cx="9853061" cy="420294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B1B761-3690-7640-9DA4-75F0B5808184}"/>
              </a:ext>
            </a:extLst>
          </p:cNvPr>
          <p:cNvSpPr txBox="1"/>
          <p:nvPr/>
        </p:nvSpPr>
        <p:spPr>
          <a:xfrm>
            <a:off x="1253067" y="4526154"/>
            <a:ext cx="7780776" cy="348622"/>
          </a:xfrm>
          <a:prstGeom prst="rect">
            <a:avLst/>
          </a:prstGeom>
          <a:noFill/>
          <a:ln w="28575">
            <a:solidFill>
              <a:srgbClr val="FF0000"/>
            </a:solidFill>
          </a:ln>
        </p:spPr>
        <p:txBody>
          <a:bodyPr wrap="square" rtlCol="0">
            <a:spAutoFit/>
          </a:bodyPr>
          <a:lstStyle/>
          <a:p>
            <a:endParaRPr kumimoji="1" lang="zh-CN" altLang="en-US" dirty="0"/>
          </a:p>
        </p:txBody>
      </p:sp>
      <p:sp>
        <p:nvSpPr>
          <p:cNvPr id="6" name="文本框 5">
            <a:extLst>
              <a:ext uri="{FF2B5EF4-FFF2-40B4-BE49-F238E27FC236}">
                <a16:creationId xmlns:a16="http://schemas.microsoft.com/office/drawing/2014/main" id="{109691A1-6E19-7740-889E-FB50A1420B0F}"/>
              </a:ext>
            </a:extLst>
          </p:cNvPr>
          <p:cNvSpPr txBox="1"/>
          <p:nvPr/>
        </p:nvSpPr>
        <p:spPr>
          <a:xfrm>
            <a:off x="1253067" y="5879362"/>
            <a:ext cx="10100731" cy="348622"/>
          </a:xfrm>
          <a:prstGeom prst="rect">
            <a:avLst/>
          </a:prstGeom>
          <a:noFill/>
          <a:ln w="28575">
            <a:solidFill>
              <a:srgbClr val="FF0000"/>
            </a:solidFill>
          </a:ln>
        </p:spPr>
        <p:txBody>
          <a:bodyPr wrap="square" rtlCol="0">
            <a:spAutoFit/>
          </a:bodyPr>
          <a:lstStyle/>
          <a:p>
            <a:endParaRPr kumimoji="1" lang="zh-CN" altLang="en-US" dirty="0"/>
          </a:p>
        </p:txBody>
      </p:sp>
      <p:sp>
        <p:nvSpPr>
          <p:cNvPr id="8" name="文本框 7">
            <a:extLst>
              <a:ext uri="{FF2B5EF4-FFF2-40B4-BE49-F238E27FC236}">
                <a16:creationId xmlns:a16="http://schemas.microsoft.com/office/drawing/2014/main" id="{9FF874FE-963C-A345-8E24-EA3B159EC6A1}"/>
              </a:ext>
            </a:extLst>
          </p:cNvPr>
          <p:cNvSpPr txBox="1"/>
          <p:nvPr/>
        </p:nvSpPr>
        <p:spPr>
          <a:xfrm>
            <a:off x="1253066" y="5202758"/>
            <a:ext cx="10100733" cy="348622"/>
          </a:xfrm>
          <a:prstGeom prst="rect">
            <a:avLst/>
          </a:prstGeom>
          <a:noFill/>
          <a:ln w="28575">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220684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74DFD-5045-B043-B68D-DCB9B5115D10}"/>
              </a:ext>
            </a:extLst>
          </p:cNvPr>
          <p:cNvSpPr>
            <a:spLocks noGrp="1"/>
          </p:cNvSpPr>
          <p:nvPr>
            <p:ph type="title"/>
          </p:nvPr>
        </p:nvSpPr>
        <p:spPr>
          <a:xfrm>
            <a:off x="838199" y="365125"/>
            <a:ext cx="10962373" cy="1325563"/>
          </a:xfrm>
        </p:spPr>
        <p:txBody>
          <a:bodyPr/>
          <a:lstStyle/>
          <a:p>
            <a:r>
              <a:rPr kumimoji="1" lang="en-US" altLang="zh-CN" dirty="0"/>
              <a:t>3. Multimodal Fusion Strategies</a:t>
            </a:r>
            <a:endParaRPr kumimoji="1" lang="zh-CN" altLang="en-US" dirty="0"/>
          </a:p>
        </p:txBody>
      </p:sp>
      <p:sp>
        <p:nvSpPr>
          <p:cNvPr id="3" name="内容占位符 2">
            <a:extLst>
              <a:ext uri="{FF2B5EF4-FFF2-40B4-BE49-F238E27FC236}">
                <a16:creationId xmlns:a16="http://schemas.microsoft.com/office/drawing/2014/main" id="{7687C4F0-CCA8-3D4D-9257-2FAC4636CB02}"/>
              </a:ext>
            </a:extLst>
          </p:cNvPr>
          <p:cNvSpPr>
            <a:spLocks noGrp="1"/>
          </p:cNvSpPr>
          <p:nvPr>
            <p:ph idx="1"/>
          </p:nvPr>
        </p:nvSpPr>
        <p:spPr/>
        <p:txBody>
          <a:bodyPr/>
          <a:lstStyle/>
          <a:p>
            <a:r>
              <a:rPr kumimoji="1" lang="en-US" altLang="zh-CN" dirty="0"/>
              <a:t>Early (Perceiver)</a:t>
            </a:r>
          </a:p>
          <a:p>
            <a:r>
              <a:rPr kumimoji="1" lang="en-US" altLang="zh-CN" dirty="0"/>
              <a:t>Mid</a:t>
            </a:r>
          </a:p>
          <a:p>
            <a:r>
              <a:rPr kumimoji="1" lang="en-US" altLang="zh-CN" dirty="0"/>
              <a:t>Late (Attention AV Fusion)</a:t>
            </a:r>
            <a:endParaRPr kumimoji="1" lang="zh-CN" altLang="en-US" dirty="0"/>
          </a:p>
        </p:txBody>
      </p:sp>
      <p:pic>
        <p:nvPicPr>
          <p:cNvPr id="5122" name="Picture 2">
            <a:extLst>
              <a:ext uri="{FF2B5EF4-FFF2-40B4-BE49-F238E27FC236}">
                <a16:creationId xmlns:a16="http://schemas.microsoft.com/office/drawing/2014/main" id="{64AE8AB2-954A-4341-85B4-8E3723046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73" y="3888606"/>
            <a:ext cx="11758254" cy="26042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E1F9078-DE21-7B41-9D4B-CE4B63EE6A80}"/>
              </a:ext>
            </a:extLst>
          </p:cNvPr>
          <p:cNvSpPr txBox="1"/>
          <p:nvPr/>
        </p:nvSpPr>
        <p:spPr>
          <a:xfrm>
            <a:off x="5999693" y="1825625"/>
            <a:ext cx="5975434" cy="1477328"/>
          </a:xfrm>
          <a:prstGeom prst="rect">
            <a:avLst/>
          </a:prstGeom>
          <a:noFill/>
        </p:spPr>
        <p:txBody>
          <a:bodyPr wrap="square" rtlCol="0">
            <a:spAutoFit/>
          </a:bodyPr>
          <a:lstStyle/>
          <a:p>
            <a:r>
              <a:rPr kumimoji="1" lang="en-US" altLang="zh-CN" sz="2400" dirty="0"/>
              <a:t>Bottleneck Fusion:</a:t>
            </a:r>
          </a:p>
          <a:p>
            <a:pPr marL="285750" indent="-285750">
              <a:buFont typeface="Arial" panose="020B0604020202020204" pitchFamily="34" charset="0"/>
              <a:buChar char="•"/>
            </a:pPr>
            <a:r>
              <a:rPr kumimoji="1" lang="en-US" altLang="zh-CN" sz="2400" b="1" dirty="0">
                <a:solidFill>
                  <a:schemeClr val="accent1"/>
                </a:solidFill>
              </a:rPr>
              <a:t>Audio</a:t>
            </a:r>
            <a:r>
              <a:rPr kumimoji="1" lang="en-US" altLang="zh-CN" sz="2400" dirty="0"/>
              <a:t> and </a:t>
            </a:r>
            <a:r>
              <a:rPr kumimoji="1" lang="en-US" altLang="zh-CN" sz="2400" b="1" dirty="0">
                <a:solidFill>
                  <a:schemeClr val="accent6"/>
                </a:solidFill>
              </a:rPr>
              <a:t>Video</a:t>
            </a:r>
            <a:r>
              <a:rPr kumimoji="1" lang="en-US" altLang="zh-CN" sz="2400" dirty="0"/>
              <a:t> modality interact with the </a:t>
            </a:r>
            <a:r>
              <a:rPr kumimoji="1" lang="en-US" altLang="zh-CN" sz="2400" u="sng" dirty="0"/>
              <a:t>intermediate nodes</a:t>
            </a:r>
            <a:r>
              <a:rPr kumimoji="1" lang="en-US" altLang="zh-CN" sz="2400" dirty="0"/>
              <a:t> in succession</a:t>
            </a:r>
          </a:p>
          <a:p>
            <a:pPr marL="285750" indent="-285750">
              <a:buFont typeface="Arial" panose="020B0604020202020204" pitchFamily="34" charset="0"/>
              <a:buChar char="•"/>
            </a:pPr>
            <a:endParaRPr kumimoji="1" lang="zh-CN" altLang="en-US" dirty="0"/>
          </a:p>
        </p:txBody>
      </p:sp>
      <p:sp>
        <p:nvSpPr>
          <p:cNvPr id="6" name="文本框 5">
            <a:extLst>
              <a:ext uri="{FF2B5EF4-FFF2-40B4-BE49-F238E27FC236}">
                <a16:creationId xmlns:a16="http://schemas.microsoft.com/office/drawing/2014/main" id="{F4597857-CA70-0944-A9C6-607BF797F368}"/>
              </a:ext>
            </a:extLst>
          </p:cNvPr>
          <p:cNvSpPr txBox="1"/>
          <p:nvPr/>
        </p:nvSpPr>
        <p:spPr>
          <a:xfrm>
            <a:off x="5999693" y="3137744"/>
            <a:ext cx="5598007" cy="646331"/>
          </a:xfrm>
          <a:prstGeom prst="rect">
            <a:avLst/>
          </a:prstGeom>
          <a:noFill/>
        </p:spPr>
        <p:txBody>
          <a:bodyPr wrap="none" rtlCol="0">
            <a:spAutoFit/>
          </a:bodyPr>
          <a:lstStyle/>
          <a:p>
            <a:r>
              <a:rPr kumimoji="1" lang="en-US" altLang="zh-CN" b="1" dirty="0">
                <a:solidFill>
                  <a:srgbClr val="FF0000"/>
                </a:solidFill>
              </a:rPr>
              <a:t>Q:</a:t>
            </a:r>
            <a:r>
              <a:rPr kumimoji="1" lang="en-US" altLang="zh-CN" dirty="0"/>
              <a:t> Can you think of an advantage of bottleneck fusion </a:t>
            </a:r>
          </a:p>
          <a:p>
            <a:r>
              <a:rPr kumimoji="1" lang="en-US" altLang="zh-CN" dirty="0"/>
              <a:t>compared with traditional fusion strategies?</a:t>
            </a:r>
            <a:endParaRPr kumimoji="1" lang="zh-CN" altLang="en-US" dirty="0"/>
          </a:p>
        </p:txBody>
      </p:sp>
    </p:spTree>
    <p:extLst>
      <p:ext uri="{BB962C8B-B14F-4D97-AF65-F5344CB8AC3E}">
        <p14:creationId xmlns:p14="http://schemas.microsoft.com/office/powerpoint/2010/main" val="125618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E4E6F-1068-F343-9ED8-CEE198C53C72}"/>
              </a:ext>
            </a:extLst>
          </p:cNvPr>
          <p:cNvSpPr>
            <a:spLocks noGrp="1"/>
          </p:cNvSpPr>
          <p:nvPr>
            <p:ph type="title"/>
          </p:nvPr>
        </p:nvSpPr>
        <p:spPr/>
        <p:txBody>
          <a:bodyPr/>
          <a:lstStyle/>
          <a:p>
            <a:r>
              <a:rPr kumimoji="1" lang="en-US" altLang="zh-CN" dirty="0"/>
              <a:t>3. Methods</a:t>
            </a:r>
            <a:endParaRPr kumimoji="1" lang="zh-CN" altLang="en-US" dirty="0"/>
          </a:p>
        </p:txBody>
      </p:sp>
      <p:pic>
        <p:nvPicPr>
          <p:cNvPr id="6146" name="Picture 2">
            <a:extLst>
              <a:ext uri="{FF2B5EF4-FFF2-40B4-BE49-F238E27FC236}">
                <a16:creationId xmlns:a16="http://schemas.microsoft.com/office/drawing/2014/main" id="{846180BD-B14D-4248-86BE-BDA97864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05" y="2055806"/>
            <a:ext cx="11502189" cy="3890975"/>
          </a:xfrm>
          <a:prstGeom prst="rect">
            <a:avLst/>
          </a:prstGeom>
          <a:noFill/>
          <a:extLst>
            <a:ext uri="{909E8E84-426E-40DD-AFC4-6F175D3DCCD1}">
              <a14:hiddenFill xmlns:a14="http://schemas.microsoft.com/office/drawing/2010/main">
                <a:solidFill>
                  <a:srgbClr val="FFFFFF"/>
                </a:solidFill>
              </a14:hiddenFill>
            </a:ext>
          </a:extLst>
        </p:spPr>
      </p:pic>
      <p:sp>
        <p:nvSpPr>
          <p:cNvPr id="8" name="页脚占位符 3">
            <a:extLst>
              <a:ext uri="{FF2B5EF4-FFF2-40B4-BE49-F238E27FC236}">
                <a16:creationId xmlns:a16="http://schemas.microsoft.com/office/drawing/2014/main" id="{D20A0DD8-727A-1A4C-BF3A-E59B0805F3BE}"/>
              </a:ext>
            </a:extLst>
          </p:cNvPr>
          <p:cNvSpPr>
            <a:spLocks noGrp="1"/>
          </p:cNvSpPr>
          <p:nvPr>
            <p:ph type="ftr" sz="quarter" idx="11"/>
          </p:nvPr>
        </p:nvSpPr>
        <p:spPr>
          <a:xfrm>
            <a:off x="4038600" y="6356350"/>
            <a:ext cx="4114800" cy="365125"/>
          </a:xfrm>
        </p:spPr>
        <p:txBody>
          <a:bodyPr/>
          <a:lstStyle/>
          <a:p>
            <a:r>
              <a:rPr kumimoji="1" lang="en" altLang="zh-CN"/>
              <a:t>Attention Bottlenecks for Multimodal Fusion</a:t>
            </a:r>
            <a:endParaRPr kumimoji="1" lang="zh-CN" altLang="en-US"/>
          </a:p>
        </p:txBody>
      </p:sp>
    </p:spTree>
    <p:extLst>
      <p:ext uri="{BB962C8B-B14F-4D97-AF65-F5344CB8AC3E}">
        <p14:creationId xmlns:p14="http://schemas.microsoft.com/office/powerpoint/2010/main" val="101703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B15CF-B7FB-3B41-A17C-6B06F7C64AD7}"/>
              </a:ext>
            </a:extLst>
          </p:cNvPr>
          <p:cNvSpPr>
            <a:spLocks noGrp="1"/>
          </p:cNvSpPr>
          <p:nvPr>
            <p:ph type="title"/>
          </p:nvPr>
        </p:nvSpPr>
        <p:spPr/>
        <p:txBody>
          <a:bodyPr/>
          <a:lstStyle/>
          <a:p>
            <a:r>
              <a:rPr kumimoji="1" lang="en-US" altLang="zh-CN" dirty="0"/>
              <a:t>3. Results</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7AD817D-7408-B74A-AAA2-455342102DC1}"/>
                  </a:ext>
                </a:extLst>
              </p:cNvPr>
              <p:cNvSpPr>
                <a:spLocks noGrp="1"/>
              </p:cNvSpPr>
              <p:nvPr>
                <p:ph idx="1"/>
              </p:nvPr>
            </p:nvSpPr>
            <p:spPr/>
            <p:txBody>
              <a:bodyPr/>
              <a:lstStyle/>
              <a:p>
                <a:r>
                  <a:rPr kumimoji="1" lang="en-US" altLang="zh-CN" dirty="0" err="1"/>
                  <a:t>MiniAS</a:t>
                </a:r>
                <a:r>
                  <a:rPr kumimoji="1" lang="en-US" altLang="zh-CN" dirty="0"/>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 Balance</a:t>
                </a:r>
              </a:p>
              <a:p>
                <a:r>
                  <a:rPr kumimoji="1" lang="en-US" altLang="zh-CN" dirty="0"/>
                  <a:t>AS-500K == more balanced subset of full train</a:t>
                </a:r>
                <a:endParaRPr kumimoji="1" lang="zh-CN" altLang="en-US" dirty="0"/>
              </a:p>
            </p:txBody>
          </p:sp>
        </mc:Choice>
        <mc:Fallback>
          <p:sp>
            <p:nvSpPr>
              <p:cNvPr id="3" name="内容占位符 2">
                <a:extLst>
                  <a:ext uri="{FF2B5EF4-FFF2-40B4-BE49-F238E27FC236}">
                    <a16:creationId xmlns:a16="http://schemas.microsoft.com/office/drawing/2014/main" id="{67AD817D-7408-B74A-AAA2-455342102DC1}"/>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zh-CN" altLang="en-US">
                    <a:noFill/>
                  </a:rPr>
                  <a:t> </a:t>
                </a:r>
              </a:p>
            </p:txBody>
          </p:sp>
        </mc:Fallback>
      </mc:AlternateContent>
      <p:pic>
        <p:nvPicPr>
          <p:cNvPr id="7170" name="Picture 2">
            <a:extLst>
              <a:ext uri="{FF2B5EF4-FFF2-40B4-BE49-F238E27FC236}">
                <a16:creationId xmlns:a16="http://schemas.microsoft.com/office/drawing/2014/main" id="{EB878E58-B489-854E-80A8-256E4BFBE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012" y="3033255"/>
            <a:ext cx="11267975" cy="34596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2DFBF93-BDA6-F542-A398-3F8344FD29E1}"/>
              </a:ext>
            </a:extLst>
          </p:cNvPr>
          <p:cNvSpPr txBox="1"/>
          <p:nvPr/>
        </p:nvSpPr>
        <p:spPr>
          <a:xfrm>
            <a:off x="4533498" y="5828341"/>
            <a:ext cx="1896179" cy="483559"/>
          </a:xfrm>
          <a:prstGeom prst="rect">
            <a:avLst/>
          </a:prstGeom>
          <a:noFill/>
          <a:ln w="28575">
            <a:solidFill>
              <a:srgbClr val="FF0000"/>
            </a:solidFill>
          </a:ln>
        </p:spPr>
        <p:txBody>
          <a:bodyPr wrap="square" rtlCol="0">
            <a:spAutoFit/>
          </a:bodyPr>
          <a:lstStyle/>
          <a:p>
            <a:endParaRPr kumimoji="1" lang="zh-CN" altLang="en-US" dirty="0"/>
          </a:p>
        </p:txBody>
      </p:sp>
      <p:sp>
        <p:nvSpPr>
          <p:cNvPr id="6" name="文本框 5">
            <a:extLst>
              <a:ext uri="{FF2B5EF4-FFF2-40B4-BE49-F238E27FC236}">
                <a16:creationId xmlns:a16="http://schemas.microsoft.com/office/drawing/2014/main" id="{EAEC5CC8-D94D-FB47-8B01-6CF7AE8DBCD9}"/>
              </a:ext>
            </a:extLst>
          </p:cNvPr>
          <p:cNvSpPr txBox="1"/>
          <p:nvPr/>
        </p:nvSpPr>
        <p:spPr>
          <a:xfrm>
            <a:off x="4533499" y="4594703"/>
            <a:ext cx="1896178" cy="483559"/>
          </a:xfrm>
          <a:prstGeom prst="rect">
            <a:avLst/>
          </a:prstGeom>
          <a:noFill/>
          <a:ln w="28575">
            <a:solidFill>
              <a:srgbClr val="FF0000"/>
            </a:solidFill>
          </a:ln>
        </p:spPr>
        <p:txBody>
          <a:bodyPr wrap="square" rtlCol="0">
            <a:spAutoFit/>
          </a:bodyPr>
          <a:lstStyle/>
          <a:p>
            <a:endParaRPr kumimoji="1" lang="zh-CN" altLang="en-US" dirty="0"/>
          </a:p>
        </p:txBody>
      </p:sp>
      <p:sp>
        <p:nvSpPr>
          <p:cNvPr id="10" name="文本框 9">
            <a:extLst>
              <a:ext uri="{FF2B5EF4-FFF2-40B4-BE49-F238E27FC236}">
                <a16:creationId xmlns:a16="http://schemas.microsoft.com/office/drawing/2014/main" id="{0D12AD38-3F98-F44B-B62C-E263842B493C}"/>
              </a:ext>
            </a:extLst>
          </p:cNvPr>
          <p:cNvSpPr txBox="1"/>
          <p:nvPr/>
        </p:nvSpPr>
        <p:spPr>
          <a:xfrm>
            <a:off x="9740498" y="5828341"/>
            <a:ext cx="1896179" cy="483559"/>
          </a:xfrm>
          <a:prstGeom prst="rect">
            <a:avLst/>
          </a:prstGeom>
          <a:noFill/>
          <a:ln w="28575">
            <a:solidFill>
              <a:srgbClr val="FF0000"/>
            </a:solidFill>
          </a:ln>
        </p:spPr>
        <p:txBody>
          <a:bodyPr wrap="square" rtlCol="0">
            <a:spAutoFit/>
          </a:bodyPr>
          <a:lstStyle/>
          <a:p>
            <a:endParaRPr kumimoji="1" lang="zh-CN" altLang="en-US" dirty="0"/>
          </a:p>
        </p:txBody>
      </p:sp>
      <p:sp>
        <p:nvSpPr>
          <p:cNvPr id="11" name="文本框 10">
            <a:extLst>
              <a:ext uri="{FF2B5EF4-FFF2-40B4-BE49-F238E27FC236}">
                <a16:creationId xmlns:a16="http://schemas.microsoft.com/office/drawing/2014/main" id="{C025BC81-4DAF-C640-98C5-32AA5AB80E7C}"/>
              </a:ext>
            </a:extLst>
          </p:cNvPr>
          <p:cNvSpPr txBox="1"/>
          <p:nvPr/>
        </p:nvSpPr>
        <p:spPr>
          <a:xfrm>
            <a:off x="9740499" y="4594703"/>
            <a:ext cx="1896178" cy="483559"/>
          </a:xfrm>
          <a:prstGeom prst="rect">
            <a:avLst/>
          </a:prstGeom>
          <a:noFill/>
          <a:ln w="28575">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25934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t>Preliminary</a:t>
            </a:r>
          </a:p>
          <a:p>
            <a:endParaRPr kumimoji="1" lang="en-US" altLang="zh-CN" dirty="0"/>
          </a:p>
          <a:p>
            <a:r>
              <a:rPr kumimoji="1" lang="en-US" altLang="zh-CN" dirty="0"/>
              <a:t>Supervised</a:t>
            </a:r>
          </a:p>
          <a:p>
            <a:pPr lvl="1"/>
            <a:r>
              <a:rPr kumimoji="1" lang="en-US" altLang="zh-CN" b="1" dirty="0">
                <a:solidFill>
                  <a:schemeClr val="accent1"/>
                </a:solidFill>
              </a:rPr>
              <a:t>Audio</a:t>
            </a:r>
            <a:r>
              <a:rPr kumimoji="1" lang="en-US" altLang="zh-CN" dirty="0"/>
              <a:t> only</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p>
          <a:p>
            <a:pPr lvl="1"/>
            <a:endParaRPr kumimoji="1" lang="en-US" altLang="zh-CN" dirty="0"/>
          </a:p>
          <a:p>
            <a:r>
              <a:rPr kumimoji="1" lang="en-US" altLang="zh-CN" dirty="0"/>
              <a:t>Self-supervised</a:t>
            </a:r>
          </a:p>
          <a:p>
            <a:pPr lvl="1"/>
            <a:r>
              <a:rPr kumimoji="1" lang="en-US" altLang="zh-CN" b="1" dirty="0">
                <a:solidFill>
                  <a:schemeClr val="accent1"/>
                </a:solidFill>
              </a:rPr>
              <a:t>Audio</a:t>
            </a:r>
            <a:r>
              <a:rPr kumimoji="1" lang="en-US" altLang="zh-CN" dirty="0"/>
              <a:t> only</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r>
              <a:rPr kumimoji="1" lang="en-US" altLang="zh-CN" dirty="0"/>
              <a:t> + </a:t>
            </a:r>
            <a:r>
              <a:rPr kumimoji="1" lang="en-US" altLang="zh-CN" b="1" dirty="0">
                <a:solidFill>
                  <a:srgbClr val="C00000"/>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907262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B0FB4-6400-C949-A951-BB0A7AE2A81C}"/>
              </a:ext>
            </a:extLst>
          </p:cNvPr>
          <p:cNvSpPr>
            <a:spLocks noGrp="1"/>
          </p:cNvSpPr>
          <p:nvPr>
            <p:ph type="title"/>
          </p:nvPr>
        </p:nvSpPr>
        <p:spPr/>
        <p:txBody>
          <a:bodyPr/>
          <a:lstStyle/>
          <a:p>
            <a:r>
              <a:rPr kumimoji="1" lang="en-US" altLang="zh-CN" dirty="0"/>
              <a:t>Visualization</a:t>
            </a:r>
            <a:endParaRPr kumimoji="1" lang="zh-CN" altLang="en-US" dirty="0"/>
          </a:p>
        </p:txBody>
      </p:sp>
      <p:pic>
        <p:nvPicPr>
          <p:cNvPr id="5" name="内容占位符 4">
            <a:extLst>
              <a:ext uri="{FF2B5EF4-FFF2-40B4-BE49-F238E27FC236}">
                <a16:creationId xmlns:a16="http://schemas.microsoft.com/office/drawing/2014/main" id="{A9B30D6B-81B4-2346-B474-FF2485DE4BE3}"/>
              </a:ext>
            </a:extLst>
          </p:cNvPr>
          <p:cNvPicPr>
            <a:picLocks noGrp="1" noChangeAspect="1"/>
          </p:cNvPicPr>
          <p:nvPr>
            <p:ph idx="1"/>
          </p:nvPr>
        </p:nvPicPr>
        <p:blipFill>
          <a:blip r:embed="rId3"/>
          <a:stretch>
            <a:fillRect/>
          </a:stretch>
        </p:blipFill>
        <p:spPr>
          <a:xfrm>
            <a:off x="838200" y="2118227"/>
            <a:ext cx="10515600" cy="3766133"/>
          </a:xfrm>
        </p:spPr>
      </p:pic>
    </p:spTree>
    <p:extLst>
      <p:ext uri="{BB962C8B-B14F-4D97-AF65-F5344CB8AC3E}">
        <p14:creationId xmlns:p14="http://schemas.microsoft.com/office/powerpoint/2010/main" val="929643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solidFill>
                  <a:schemeClr val="accent3"/>
                </a:solidFill>
              </a:rPr>
              <a:t>Preliminary</a:t>
            </a:r>
          </a:p>
          <a:p>
            <a:endParaRPr kumimoji="1" lang="en-US" altLang="zh-CN" dirty="0">
              <a:solidFill>
                <a:schemeClr val="accent3"/>
              </a:solidFill>
            </a:endParaRPr>
          </a:p>
          <a:p>
            <a:r>
              <a:rPr kumimoji="1" lang="en-US" altLang="zh-CN" dirty="0">
                <a:solidFill>
                  <a:schemeClr val="accent3"/>
                </a:solidFill>
              </a:rPr>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p>
          <a:p>
            <a:r>
              <a:rPr kumimoji="1" lang="en-US" altLang="zh-CN" dirty="0"/>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422378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74DFD-5045-B043-B68D-DCB9B5115D10}"/>
              </a:ext>
            </a:extLst>
          </p:cNvPr>
          <p:cNvSpPr>
            <a:spLocks noGrp="1"/>
          </p:cNvSpPr>
          <p:nvPr>
            <p:ph type="title"/>
          </p:nvPr>
        </p:nvSpPr>
        <p:spPr>
          <a:xfrm>
            <a:off x="838199" y="365125"/>
            <a:ext cx="10962373" cy="1325563"/>
          </a:xfrm>
        </p:spPr>
        <p:txBody>
          <a:bodyPr/>
          <a:lstStyle/>
          <a:p>
            <a:r>
              <a:rPr kumimoji="1" lang="en-US" altLang="zh-CN" u="sng" dirty="0"/>
              <a:t>Recall</a:t>
            </a:r>
            <a:r>
              <a:rPr kumimoji="1" lang="en-US" altLang="zh-CN" dirty="0"/>
              <a:t> Multimodal Fusion Strategies</a:t>
            </a:r>
            <a:endParaRPr kumimoji="1" lang="zh-CN" altLang="en-US" dirty="0"/>
          </a:p>
        </p:txBody>
      </p:sp>
      <p:sp>
        <p:nvSpPr>
          <p:cNvPr id="3" name="内容占位符 2">
            <a:extLst>
              <a:ext uri="{FF2B5EF4-FFF2-40B4-BE49-F238E27FC236}">
                <a16:creationId xmlns:a16="http://schemas.microsoft.com/office/drawing/2014/main" id="{7687C4F0-CCA8-3D4D-9257-2FAC4636CB02}"/>
              </a:ext>
            </a:extLst>
          </p:cNvPr>
          <p:cNvSpPr>
            <a:spLocks noGrp="1"/>
          </p:cNvSpPr>
          <p:nvPr>
            <p:ph idx="1"/>
          </p:nvPr>
        </p:nvSpPr>
        <p:spPr/>
        <p:txBody>
          <a:bodyPr/>
          <a:lstStyle/>
          <a:p>
            <a:r>
              <a:rPr kumimoji="1" lang="en-US" altLang="zh-CN" dirty="0"/>
              <a:t>Early (Perceiver)</a:t>
            </a:r>
          </a:p>
          <a:p>
            <a:r>
              <a:rPr kumimoji="1" lang="en-US" altLang="zh-CN" dirty="0"/>
              <a:t>Mid</a:t>
            </a:r>
          </a:p>
          <a:p>
            <a:r>
              <a:rPr kumimoji="1" lang="en-US" altLang="zh-CN" dirty="0"/>
              <a:t>Late (Attention AV Fusion)</a:t>
            </a:r>
            <a:endParaRPr kumimoji="1" lang="zh-CN" altLang="en-US" dirty="0"/>
          </a:p>
        </p:txBody>
      </p:sp>
      <p:pic>
        <p:nvPicPr>
          <p:cNvPr id="5122" name="Picture 2">
            <a:extLst>
              <a:ext uri="{FF2B5EF4-FFF2-40B4-BE49-F238E27FC236}">
                <a16:creationId xmlns:a16="http://schemas.microsoft.com/office/drawing/2014/main" id="{64AE8AB2-954A-4341-85B4-8E3723046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73" y="3888606"/>
            <a:ext cx="11758254" cy="260426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9AB64DB-DF52-A24B-9B51-6A38A12310B3}"/>
              </a:ext>
            </a:extLst>
          </p:cNvPr>
          <p:cNvSpPr txBox="1"/>
          <p:nvPr/>
        </p:nvSpPr>
        <p:spPr>
          <a:xfrm>
            <a:off x="6096000" y="1745217"/>
            <a:ext cx="5235442" cy="369332"/>
          </a:xfrm>
          <a:prstGeom prst="rect">
            <a:avLst/>
          </a:prstGeom>
          <a:noFill/>
        </p:spPr>
        <p:txBody>
          <a:bodyPr wrap="square" rtlCol="0">
            <a:spAutoFit/>
          </a:bodyPr>
          <a:lstStyle/>
          <a:p>
            <a:r>
              <a:rPr kumimoji="1" lang="en-US" altLang="zh-CN" b="1" dirty="0"/>
              <a:t>Manual labeling is heavy and expensive [1]</a:t>
            </a:r>
          </a:p>
        </p:txBody>
      </p:sp>
      <p:sp>
        <p:nvSpPr>
          <p:cNvPr id="9" name="文本框 8">
            <a:extLst>
              <a:ext uri="{FF2B5EF4-FFF2-40B4-BE49-F238E27FC236}">
                <a16:creationId xmlns:a16="http://schemas.microsoft.com/office/drawing/2014/main" id="{DC85DA0A-EC8D-4340-8D29-50F9DE79A85F}"/>
              </a:ext>
            </a:extLst>
          </p:cNvPr>
          <p:cNvSpPr txBox="1"/>
          <p:nvPr/>
        </p:nvSpPr>
        <p:spPr>
          <a:xfrm>
            <a:off x="6096000" y="2764392"/>
            <a:ext cx="5235442" cy="369332"/>
          </a:xfrm>
          <a:prstGeom prst="rect">
            <a:avLst/>
          </a:prstGeom>
          <a:noFill/>
        </p:spPr>
        <p:txBody>
          <a:bodyPr wrap="square" rtlCol="0">
            <a:spAutoFit/>
          </a:bodyPr>
          <a:lstStyle/>
          <a:p>
            <a:r>
              <a:rPr kumimoji="1" lang="en-US" altLang="zh-CN" b="1" dirty="0"/>
              <a:t>What if there is </a:t>
            </a:r>
            <a:r>
              <a:rPr kumimoji="1" lang="en-US" altLang="zh-CN" b="1" u="sng" dirty="0"/>
              <a:t>no label</a:t>
            </a:r>
            <a:r>
              <a:rPr kumimoji="1" lang="en-US" altLang="zh-CN" b="1" dirty="0"/>
              <a:t>, and </a:t>
            </a:r>
            <a:r>
              <a:rPr kumimoji="1" lang="en-US" altLang="zh-CN" b="1" u="sng" dirty="0"/>
              <a:t>no fusion</a:t>
            </a:r>
            <a:r>
              <a:rPr kumimoji="1" lang="en-US" altLang="zh-CN" b="1" dirty="0"/>
              <a:t> at all?</a:t>
            </a:r>
            <a:r>
              <a:rPr kumimoji="1" lang="zh-CN" altLang="en-US" b="1" dirty="0"/>
              <a:t> </a:t>
            </a:r>
            <a:r>
              <a:rPr kumimoji="1" lang="en-US" altLang="zh-CN" b="1" dirty="0"/>
              <a:t>🤔</a:t>
            </a:r>
          </a:p>
        </p:txBody>
      </p:sp>
      <p:sp>
        <p:nvSpPr>
          <p:cNvPr id="4" name="页脚占位符 3">
            <a:extLst>
              <a:ext uri="{FF2B5EF4-FFF2-40B4-BE49-F238E27FC236}">
                <a16:creationId xmlns:a16="http://schemas.microsoft.com/office/drawing/2014/main" id="{41402FEB-E920-3D49-B423-68CB0824C095}"/>
              </a:ext>
            </a:extLst>
          </p:cNvPr>
          <p:cNvSpPr>
            <a:spLocks noGrp="1"/>
          </p:cNvSpPr>
          <p:nvPr>
            <p:ph type="ftr" sz="quarter" idx="11"/>
          </p:nvPr>
        </p:nvSpPr>
        <p:spPr>
          <a:xfrm>
            <a:off x="5977465" y="2204389"/>
            <a:ext cx="6079067" cy="365125"/>
          </a:xfrm>
        </p:spPr>
        <p:txBody>
          <a:bodyPr/>
          <a:lstStyle/>
          <a:p>
            <a:r>
              <a:rPr kumimoji="1" lang="en" altLang="zh-CN" b="1" dirty="0"/>
              <a:t>[1] </a:t>
            </a:r>
            <a:r>
              <a:rPr lang="en" altLang="zh-CN" dirty="0"/>
              <a:t>Z. Zhang, Z. Zhou, H. Tang, G. Li, M. Wu, and K. Q. Zhu, “Enriching ontology with temporal commonsense for low-resource audio tagging,” </a:t>
            </a:r>
          </a:p>
          <a:p>
            <a:endParaRPr kumimoji="1" lang="zh-CN" altLang="en-US" dirty="0"/>
          </a:p>
        </p:txBody>
      </p:sp>
    </p:spTree>
    <p:extLst>
      <p:ext uri="{BB962C8B-B14F-4D97-AF65-F5344CB8AC3E}">
        <p14:creationId xmlns:p14="http://schemas.microsoft.com/office/powerpoint/2010/main" val="275430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74DFD-5045-B043-B68D-DCB9B5115D10}"/>
              </a:ext>
            </a:extLst>
          </p:cNvPr>
          <p:cNvSpPr>
            <a:spLocks noGrp="1"/>
          </p:cNvSpPr>
          <p:nvPr>
            <p:ph type="title"/>
          </p:nvPr>
        </p:nvSpPr>
        <p:spPr>
          <a:xfrm>
            <a:off x="838199" y="365125"/>
            <a:ext cx="10962373" cy="1325563"/>
          </a:xfrm>
        </p:spPr>
        <p:txBody>
          <a:bodyPr>
            <a:normAutofit fontScale="90000"/>
          </a:bodyPr>
          <a:lstStyle/>
          <a:p>
            <a:br>
              <a:rPr kumimoji="1" lang="en-US" altLang="zh-CN" dirty="0"/>
            </a:br>
            <a:r>
              <a:rPr kumimoji="1" lang="en-US" altLang="zh-CN" dirty="0"/>
              <a:t>Fusion strategies</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7687C4F0-CCA8-3D4D-9257-2FAC4636CB02}"/>
              </a:ext>
            </a:extLst>
          </p:cNvPr>
          <p:cNvSpPr>
            <a:spLocks noGrp="1"/>
          </p:cNvSpPr>
          <p:nvPr>
            <p:ph idx="1"/>
          </p:nvPr>
        </p:nvSpPr>
        <p:spPr/>
        <p:txBody>
          <a:bodyPr/>
          <a:lstStyle/>
          <a:p>
            <a:r>
              <a:rPr kumimoji="1" lang="en-US" altLang="zh-CN" dirty="0"/>
              <a:t>Early (Perceiver)</a:t>
            </a:r>
          </a:p>
          <a:p>
            <a:r>
              <a:rPr kumimoji="1" lang="en-US" altLang="zh-CN" dirty="0"/>
              <a:t>Mid</a:t>
            </a:r>
          </a:p>
          <a:p>
            <a:r>
              <a:rPr kumimoji="1" lang="en-US" altLang="zh-CN" dirty="0"/>
              <a:t>Late (Attention AV Fusion)</a:t>
            </a:r>
            <a:endParaRPr kumimoji="1" lang="zh-CN" altLang="en-US" dirty="0"/>
          </a:p>
        </p:txBody>
      </p:sp>
      <p:pic>
        <p:nvPicPr>
          <p:cNvPr id="5122" name="Picture 2">
            <a:extLst>
              <a:ext uri="{FF2B5EF4-FFF2-40B4-BE49-F238E27FC236}">
                <a16:creationId xmlns:a16="http://schemas.microsoft.com/office/drawing/2014/main" id="{64AE8AB2-954A-4341-85B4-8E3723046A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58" r="52974"/>
          <a:stretch/>
        </p:blipFill>
        <p:spPr bwMode="auto">
          <a:xfrm>
            <a:off x="216873" y="4408371"/>
            <a:ext cx="5529409" cy="20845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660EC2-A8DD-8147-B9CF-FAF6AB32C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35" t="-739" r="26533" b="80042"/>
          <a:stretch/>
        </p:blipFill>
        <p:spPr bwMode="auto">
          <a:xfrm>
            <a:off x="519764" y="3869356"/>
            <a:ext cx="5130265" cy="53901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37AA865-995C-0A40-95EE-9991505C5C00}"/>
              </a:ext>
            </a:extLst>
          </p:cNvPr>
          <p:cNvSpPr txBox="1"/>
          <p:nvPr/>
        </p:nvSpPr>
        <p:spPr>
          <a:xfrm>
            <a:off x="6367609" y="4976260"/>
            <a:ext cx="5235442" cy="369332"/>
          </a:xfrm>
          <a:prstGeom prst="rect">
            <a:avLst/>
          </a:prstGeom>
          <a:noFill/>
        </p:spPr>
        <p:txBody>
          <a:bodyPr wrap="square" rtlCol="0">
            <a:spAutoFit/>
          </a:bodyPr>
          <a:lstStyle/>
          <a:p>
            <a:r>
              <a:rPr kumimoji="1" lang="en-US" altLang="zh-CN" b="1" dirty="0"/>
              <a:t>What if there is no label, and no fusion at all?</a:t>
            </a:r>
            <a:r>
              <a:rPr kumimoji="1" lang="zh-CN" altLang="en-US" b="1" dirty="0"/>
              <a:t> </a:t>
            </a:r>
            <a:r>
              <a:rPr kumimoji="1" lang="en-US" altLang="zh-CN" b="1" dirty="0"/>
              <a:t>🤔</a:t>
            </a:r>
          </a:p>
        </p:txBody>
      </p:sp>
    </p:spTree>
    <p:extLst>
      <p:ext uri="{BB962C8B-B14F-4D97-AF65-F5344CB8AC3E}">
        <p14:creationId xmlns:p14="http://schemas.microsoft.com/office/powerpoint/2010/main" val="7864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0DCDE-8ED8-324E-865A-064537EBDD3B}"/>
              </a:ext>
            </a:extLst>
          </p:cNvPr>
          <p:cNvSpPr>
            <a:spLocks noGrp="1"/>
          </p:cNvSpPr>
          <p:nvPr>
            <p:ph type="title"/>
          </p:nvPr>
        </p:nvSpPr>
        <p:spPr/>
        <p:txBody>
          <a:bodyPr/>
          <a:lstStyle/>
          <a:p>
            <a:r>
              <a:rPr kumimoji="1" lang="en-US" altLang="zh-CN" dirty="0"/>
              <a:t>Contrastive learning</a:t>
            </a:r>
            <a:endParaRPr kumimoji="1" lang="zh-CN" altLang="en-US" dirty="0"/>
          </a:p>
        </p:txBody>
      </p:sp>
      <p:sp>
        <p:nvSpPr>
          <p:cNvPr id="3" name="内容占位符 2">
            <a:extLst>
              <a:ext uri="{FF2B5EF4-FFF2-40B4-BE49-F238E27FC236}">
                <a16:creationId xmlns:a16="http://schemas.microsoft.com/office/drawing/2014/main" id="{F8649523-1A63-CA45-8FFD-E8A6EFAF0F17}"/>
              </a:ext>
            </a:extLst>
          </p:cNvPr>
          <p:cNvSpPr>
            <a:spLocks noGrp="1"/>
          </p:cNvSpPr>
          <p:nvPr>
            <p:ph idx="1"/>
          </p:nvPr>
        </p:nvSpPr>
        <p:spPr/>
        <p:txBody>
          <a:bodyPr/>
          <a:lstStyle/>
          <a:p>
            <a:r>
              <a:rPr kumimoji="1" lang="en-US" altLang="zh-CN" dirty="0" err="1"/>
              <a:t>SimCLR</a:t>
            </a:r>
            <a:endParaRPr kumimoji="1" lang="zh-CN" altLang="en-US" dirty="0"/>
          </a:p>
        </p:txBody>
      </p:sp>
      <p:pic>
        <p:nvPicPr>
          <p:cNvPr id="10242" name="Picture 2">
            <a:extLst>
              <a:ext uri="{FF2B5EF4-FFF2-40B4-BE49-F238E27FC236}">
                <a16:creationId xmlns:a16="http://schemas.microsoft.com/office/drawing/2014/main" id="{F92DC6EB-74FE-334B-9EB1-8DBB2A5ED6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722"/>
          <a:stretch/>
        </p:blipFill>
        <p:spPr bwMode="auto">
          <a:xfrm>
            <a:off x="2897204" y="1451127"/>
            <a:ext cx="1376413" cy="52087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7C67F77-26D5-D24E-A3BD-27679BD0C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291"/>
          <a:stretch/>
        </p:blipFill>
        <p:spPr bwMode="auto">
          <a:xfrm>
            <a:off x="2897205" y="1451127"/>
            <a:ext cx="2406316" cy="52087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BD97F95-2A2C-7B46-AD10-018E21C24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573"/>
          <a:stretch/>
        </p:blipFill>
        <p:spPr bwMode="auto">
          <a:xfrm>
            <a:off x="2897205" y="1451127"/>
            <a:ext cx="4543124" cy="52087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92B4ADE-5641-0743-8EF6-BD451C7FC7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974"/>
          <a:stretch/>
        </p:blipFill>
        <p:spPr bwMode="auto">
          <a:xfrm>
            <a:off x="2897204" y="1451127"/>
            <a:ext cx="5948413" cy="52087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8B1CA2B-176F-D743-B94C-A18C6C633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154"/>
          <a:stretch/>
        </p:blipFill>
        <p:spPr bwMode="auto">
          <a:xfrm>
            <a:off x="2897205" y="1451127"/>
            <a:ext cx="7103444" cy="52087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BB30FC4-AABE-664A-9C2B-5549ABDE2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204" y="1451127"/>
            <a:ext cx="9009247" cy="520877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90BF7FB4-4571-BA45-9064-F4AD1AE20886}"/>
              </a:ext>
            </a:extLst>
          </p:cNvPr>
          <p:cNvSpPr txBox="1"/>
          <p:nvPr/>
        </p:nvSpPr>
        <p:spPr>
          <a:xfrm>
            <a:off x="430729" y="5222207"/>
            <a:ext cx="2120767" cy="369332"/>
          </a:xfrm>
          <a:prstGeom prst="rect">
            <a:avLst/>
          </a:prstGeom>
          <a:noFill/>
        </p:spPr>
        <p:txBody>
          <a:bodyPr wrap="square" rtlCol="0">
            <a:spAutoFit/>
          </a:bodyPr>
          <a:lstStyle/>
          <a:p>
            <a:r>
              <a:rPr kumimoji="1" lang="en-US" altLang="zh-CN" b="1" dirty="0">
                <a:solidFill>
                  <a:schemeClr val="accent6"/>
                </a:solidFill>
              </a:rPr>
              <a:t>Negative samples</a:t>
            </a:r>
          </a:p>
        </p:txBody>
      </p:sp>
      <p:cxnSp>
        <p:nvCxnSpPr>
          <p:cNvPr id="16" name="直线箭头连接符 15">
            <a:extLst>
              <a:ext uri="{FF2B5EF4-FFF2-40B4-BE49-F238E27FC236}">
                <a16:creationId xmlns:a16="http://schemas.microsoft.com/office/drawing/2014/main" id="{B1908AA5-178B-EB42-9CC2-2E16AEDFE437}"/>
              </a:ext>
            </a:extLst>
          </p:cNvPr>
          <p:cNvCxnSpPr>
            <a:cxnSpLocks/>
            <a:stCxn id="15" idx="3"/>
          </p:cNvCxnSpPr>
          <p:nvPr/>
        </p:nvCxnSpPr>
        <p:spPr>
          <a:xfrm flipV="1">
            <a:off x="2551496" y="5056239"/>
            <a:ext cx="691415" cy="35063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直线箭头连接符 17">
            <a:extLst>
              <a:ext uri="{FF2B5EF4-FFF2-40B4-BE49-F238E27FC236}">
                <a16:creationId xmlns:a16="http://schemas.microsoft.com/office/drawing/2014/main" id="{DFF8A9F2-5903-F041-A142-EAEE819D4A35}"/>
              </a:ext>
            </a:extLst>
          </p:cNvPr>
          <p:cNvCxnSpPr>
            <a:cxnSpLocks/>
            <a:stCxn id="15" idx="3"/>
          </p:cNvCxnSpPr>
          <p:nvPr/>
        </p:nvCxnSpPr>
        <p:spPr>
          <a:xfrm>
            <a:off x="2551496" y="5406873"/>
            <a:ext cx="691415" cy="42348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5B8A87BB-0A5F-6242-98BD-8ACF71B09462}"/>
              </a:ext>
            </a:extLst>
          </p:cNvPr>
          <p:cNvSpPr txBox="1"/>
          <p:nvPr/>
        </p:nvSpPr>
        <p:spPr>
          <a:xfrm>
            <a:off x="4408406" y="2730078"/>
            <a:ext cx="962490" cy="2861462"/>
          </a:xfrm>
          <a:prstGeom prst="rect">
            <a:avLst/>
          </a:prstGeom>
          <a:noFill/>
          <a:ln w="28575">
            <a:solidFill>
              <a:srgbClr val="FF0000"/>
            </a:solidFill>
          </a:ln>
        </p:spPr>
        <p:txBody>
          <a:bodyPr wrap="square" rtlCol="0">
            <a:spAutoFit/>
          </a:bodyPr>
          <a:lstStyle/>
          <a:p>
            <a:endParaRPr kumimoji="1" lang="zh-CN" altLang="en-US" dirty="0"/>
          </a:p>
        </p:txBody>
      </p:sp>
      <p:sp>
        <p:nvSpPr>
          <p:cNvPr id="24" name="文本框 23">
            <a:extLst>
              <a:ext uri="{FF2B5EF4-FFF2-40B4-BE49-F238E27FC236}">
                <a16:creationId xmlns:a16="http://schemas.microsoft.com/office/drawing/2014/main" id="{F0249726-F316-4742-8BC4-CEF889510B28}"/>
              </a:ext>
            </a:extLst>
          </p:cNvPr>
          <p:cNvSpPr txBox="1"/>
          <p:nvPr/>
        </p:nvSpPr>
        <p:spPr>
          <a:xfrm>
            <a:off x="4145781" y="1775323"/>
            <a:ext cx="1565212" cy="369332"/>
          </a:xfrm>
          <a:prstGeom prst="rect">
            <a:avLst/>
          </a:prstGeom>
          <a:noFill/>
        </p:spPr>
        <p:txBody>
          <a:bodyPr wrap="square" rtlCol="0">
            <a:spAutoFit/>
          </a:bodyPr>
          <a:lstStyle/>
          <a:p>
            <a:r>
              <a:rPr kumimoji="1" lang="en-US" altLang="zh-CN" b="1" dirty="0">
                <a:solidFill>
                  <a:schemeClr val="accent6"/>
                </a:solidFill>
              </a:rPr>
              <a:t>Positive pair</a:t>
            </a:r>
          </a:p>
        </p:txBody>
      </p:sp>
      <p:cxnSp>
        <p:nvCxnSpPr>
          <p:cNvPr id="25" name="直线箭头连接符 24">
            <a:extLst>
              <a:ext uri="{FF2B5EF4-FFF2-40B4-BE49-F238E27FC236}">
                <a16:creationId xmlns:a16="http://schemas.microsoft.com/office/drawing/2014/main" id="{B588F786-3113-6049-A56B-87827CA8F7E6}"/>
              </a:ext>
            </a:extLst>
          </p:cNvPr>
          <p:cNvCxnSpPr>
            <a:cxnSpLocks/>
          </p:cNvCxnSpPr>
          <p:nvPr/>
        </p:nvCxnSpPr>
        <p:spPr>
          <a:xfrm>
            <a:off x="4851133" y="2170725"/>
            <a:ext cx="0" cy="5090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918AB134-3F04-AF41-A396-2518AD1C3E78}"/>
              </a:ext>
            </a:extLst>
          </p:cNvPr>
          <p:cNvSpPr txBox="1"/>
          <p:nvPr/>
        </p:nvSpPr>
        <p:spPr>
          <a:xfrm>
            <a:off x="6448927" y="763509"/>
            <a:ext cx="5477098" cy="646331"/>
          </a:xfrm>
          <a:prstGeom prst="rect">
            <a:avLst/>
          </a:prstGeom>
          <a:noFill/>
        </p:spPr>
        <p:txBody>
          <a:bodyPr wrap="square" rtlCol="0">
            <a:spAutoFit/>
          </a:bodyPr>
          <a:lstStyle/>
          <a:p>
            <a:r>
              <a:rPr kumimoji="1" lang="en-US" altLang="zh-CN" b="1" dirty="0">
                <a:solidFill>
                  <a:srgbClr val="FF0000"/>
                </a:solidFill>
              </a:rPr>
              <a:t>Q:</a:t>
            </a:r>
            <a:r>
              <a:rPr kumimoji="1" lang="en-US" altLang="zh-CN" b="1" dirty="0"/>
              <a:t> Given a positive pair, how many negative pairs can we form? (N samples in a batch)</a:t>
            </a:r>
          </a:p>
        </p:txBody>
      </p:sp>
      <p:sp>
        <p:nvSpPr>
          <p:cNvPr id="19" name="文本框 18">
            <a:extLst>
              <a:ext uri="{FF2B5EF4-FFF2-40B4-BE49-F238E27FC236}">
                <a16:creationId xmlns:a16="http://schemas.microsoft.com/office/drawing/2014/main" id="{06F9FDEE-5071-304F-B829-C9B65D1D09C4}"/>
              </a:ext>
            </a:extLst>
          </p:cNvPr>
          <p:cNvSpPr txBox="1"/>
          <p:nvPr/>
        </p:nvSpPr>
        <p:spPr>
          <a:xfrm>
            <a:off x="10264039" y="1477309"/>
            <a:ext cx="1408419" cy="369332"/>
          </a:xfrm>
          <a:prstGeom prst="rect">
            <a:avLst/>
          </a:prstGeom>
          <a:noFill/>
        </p:spPr>
        <p:txBody>
          <a:bodyPr wrap="square" rtlCol="0">
            <a:spAutoFit/>
          </a:bodyPr>
          <a:lstStyle/>
          <a:p>
            <a:r>
              <a:rPr kumimoji="1" lang="en-US" altLang="zh-CN" b="1" dirty="0">
                <a:solidFill>
                  <a:schemeClr val="accent6"/>
                </a:solidFill>
              </a:rPr>
              <a:t>2(N-1)</a:t>
            </a:r>
          </a:p>
        </p:txBody>
      </p:sp>
    </p:spTree>
    <p:extLst>
      <p:ext uri="{BB962C8B-B14F-4D97-AF65-F5344CB8AC3E}">
        <p14:creationId xmlns:p14="http://schemas.microsoft.com/office/powerpoint/2010/main" val="191534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dissolv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dissolv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animBg="1"/>
      <p:bldP spid="24"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1A2C-1FA8-C143-A242-E456E6A33ADD}"/>
              </a:ext>
            </a:extLst>
          </p:cNvPr>
          <p:cNvSpPr>
            <a:spLocks noGrp="1"/>
          </p:cNvSpPr>
          <p:nvPr>
            <p:ph type="title"/>
          </p:nvPr>
        </p:nvSpPr>
        <p:spPr/>
        <p:txBody>
          <a:bodyPr/>
          <a:lstStyle/>
          <a:p>
            <a:r>
              <a:rPr kumimoji="1" lang="en-US" altLang="zh-CN" dirty="0"/>
              <a:t>Contrastive learning</a:t>
            </a:r>
            <a:endParaRPr kumimoji="1" lang="zh-CN" altLang="en-US" dirty="0"/>
          </a:p>
        </p:txBody>
      </p:sp>
      <p:sp>
        <p:nvSpPr>
          <p:cNvPr id="3" name="内容占位符 2">
            <a:extLst>
              <a:ext uri="{FF2B5EF4-FFF2-40B4-BE49-F238E27FC236}">
                <a16:creationId xmlns:a16="http://schemas.microsoft.com/office/drawing/2014/main" id="{3A7E1318-F932-3940-9E41-DCF0F15BBF2C}"/>
              </a:ext>
            </a:extLst>
          </p:cNvPr>
          <p:cNvSpPr>
            <a:spLocks noGrp="1"/>
          </p:cNvSpPr>
          <p:nvPr>
            <p:ph idx="1"/>
          </p:nvPr>
        </p:nvSpPr>
        <p:spPr/>
        <p:txBody>
          <a:bodyPr/>
          <a:lstStyle/>
          <a:p>
            <a:r>
              <a:rPr kumimoji="1" lang="en-US" altLang="zh-CN" dirty="0"/>
              <a:t>Loss function</a:t>
            </a:r>
          </a:p>
          <a:p>
            <a:endParaRPr kumimoji="1" lang="zh-CN" altLang="en-US" dirty="0"/>
          </a:p>
        </p:txBody>
      </p:sp>
      <p:pic>
        <p:nvPicPr>
          <p:cNvPr id="9" name="图形 8">
            <a:extLst>
              <a:ext uri="{FF2B5EF4-FFF2-40B4-BE49-F238E27FC236}">
                <a16:creationId xmlns:a16="http://schemas.microsoft.com/office/drawing/2014/main" id="{01CA7344-0260-D542-B6D8-F4B304EE1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1186" y="3169885"/>
            <a:ext cx="4330038" cy="475248"/>
          </a:xfrm>
          <a:prstGeom prst="rect">
            <a:avLst/>
          </a:prstGeom>
        </p:spPr>
      </p:pic>
      <p:pic>
        <p:nvPicPr>
          <p:cNvPr id="11" name="图形 10">
            <a:extLst>
              <a:ext uri="{FF2B5EF4-FFF2-40B4-BE49-F238E27FC236}">
                <a16:creationId xmlns:a16="http://schemas.microsoft.com/office/drawing/2014/main" id="{569774CA-FE80-DC48-B910-6021C83DC8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2754" y="4350197"/>
            <a:ext cx="8115225" cy="697806"/>
          </a:xfrm>
          <a:prstGeom prst="rect">
            <a:avLst/>
          </a:prstGeom>
        </p:spPr>
      </p:pic>
      <p:sp>
        <p:nvSpPr>
          <p:cNvPr id="12" name="文本框 11">
            <a:extLst>
              <a:ext uri="{FF2B5EF4-FFF2-40B4-BE49-F238E27FC236}">
                <a16:creationId xmlns:a16="http://schemas.microsoft.com/office/drawing/2014/main" id="{AF6BD0B2-759D-0848-90C7-2E41B9DDEE1F}"/>
              </a:ext>
            </a:extLst>
          </p:cNvPr>
          <p:cNvSpPr txBox="1"/>
          <p:nvPr/>
        </p:nvSpPr>
        <p:spPr>
          <a:xfrm>
            <a:off x="6377235" y="2026420"/>
            <a:ext cx="3650744" cy="369332"/>
          </a:xfrm>
          <a:prstGeom prst="rect">
            <a:avLst/>
          </a:prstGeom>
          <a:noFill/>
        </p:spPr>
        <p:txBody>
          <a:bodyPr wrap="square" rtlCol="0">
            <a:spAutoFit/>
          </a:bodyPr>
          <a:lstStyle/>
          <a:p>
            <a:r>
              <a:rPr kumimoji="1" lang="en-US" altLang="zh-CN" b="1" dirty="0">
                <a:solidFill>
                  <a:schemeClr val="accent6"/>
                </a:solidFill>
              </a:rPr>
              <a:t>Cosine Similarity of two samples</a:t>
            </a:r>
          </a:p>
        </p:txBody>
      </p:sp>
      <p:cxnSp>
        <p:nvCxnSpPr>
          <p:cNvPr id="14" name="直线箭头连接符 13">
            <a:extLst>
              <a:ext uri="{FF2B5EF4-FFF2-40B4-BE49-F238E27FC236}">
                <a16:creationId xmlns:a16="http://schemas.microsoft.com/office/drawing/2014/main" id="{36926C39-9EB1-DE43-86BA-E15A1F05371F}"/>
              </a:ext>
            </a:extLst>
          </p:cNvPr>
          <p:cNvCxnSpPr/>
          <p:nvPr/>
        </p:nvCxnSpPr>
        <p:spPr>
          <a:xfrm flipH="1">
            <a:off x="6323798" y="2395752"/>
            <a:ext cx="760396" cy="77413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99C59674-6484-3442-BF66-6DC2FA5B17B9}"/>
              </a:ext>
            </a:extLst>
          </p:cNvPr>
          <p:cNvSpPr txBox="1"/>
          <p:nvPr/>
        </p:nvSpPr>
        <p:spPr>
          <a:xfrm>
            <a:off x="4123317" y="5496366"/>
            <a:ext cx="1617083" cy="646331"/>
          </a:xfrm>
          <a:prstGeom prst="rect">
            <a:avLst/>
          </a:prstGeom>
          <a:noFill/>
        </p:spPr>
        <p:txBody>
          <a:bodyPr wrap="square" rtlCol="0">
            <a:spAutoFit/>
          </a:bodyPr>
          <a:lstStyle/>
          <a:p>
            <a:r>
              <a:rPr kumimoji="1" lang="en-US" altLang="zh-CN" b="1" dirty="0">
                <a:solidFill>
                  <a:schemeClr val="accent6"/>
                </a:solidFill>
              </a:rPr>
              <a:t>Positive pairs </a:t>
            </a:r>
            <a:r>
              <a:rPr kumimoji="1" lang="en-US" altLang="zh-CN" b="1" dirty="0"/>
              <a:t>(Pull together)</a:t>
            </a:r>
          </a:p>
        </p:txBody>
      </p:sp>
      <p:sp>
        <p:nvSpPr>
          <p:cNvPr id="16" name="文本框 15">
            <a:extLst>
              <a:ext uri="{FF2B5EF4-FFF2-40B4-BE49-F238E27FC236}">
                <a16:creationId xmlns:a16="http://schemas.microsoft.com/office/drawing/2014/main" id="{B523BC85-3AD7-6D4A-A434-A4FF9052B1B2}"/>
              </a:ext>
            </a:extLst>
          </p:cNvPr>
          <p:cNvSpPr txBox="1"/>
          <p:nvPr/>
        </p:nvSpPr>
        <p:spPr>
          <a:xfrm>
            <a:off x="7955435" y="5496366"/>
            <a:ext cx="1916695" cy="646331"/>
          </a:xfrm>
          <a:prstGeom prst="rect">
            <a:avLst/>
          </a:prstGeom>
          <a:noFill/>
        </p:spPr>
        <p:txBody>
          <a:bodyPr wrap="square" rtlCol="0">
            <a:spAutoFit/>
          </a:bodyPr>
          <a:lstStyle/>
          <a:p>
            <a:r>
              <a:rPr kumimoji="1" lang="en-US" altLang="zh-CN" b="1" dirty="0">
                <a:solidFill>
                  <a:schemeClr val="accent6"/>
                </a:solidFill>
              </a:rPr>
              <a:t>Negative pairs</a:t>
            </a:r>
          </a:p>
          <a:p>
            <a:r>
              <a:rPr kumimoji="1" lang="en-US" altLang="zh-CN" b="1" dirty="0">
                <a:solidFill>
                  <a:schemeClr val="accent6"/>
                </a:solidFill>
              </a:rPr>
              <a:t>  </a:t>
            </a:r>
            <a:r>
              <a:rPr kumimoji="1" lang="en-US" altLang="zh-CN" b="1" dirty="0"/>
              <a:t>(Push away)</a:t>
            </a:r>
          </a:p>
        </p:txBody>
      </p:sp>
      <p:cxnSp>
        <p:nvCxnSpPr>
          <p:cNvPr id="17" name="直线箭头连接符 16">
            <a:extLst>
              <a:ext uri="{FF2B5EF4-FFF2-40B4-BE49-F238E27FC236}">
                <a16:creationId xmlns:a16="http://schemas.microsoft.com/office/drawing/2014/main" id="{3A11FB56-CE96-D341-8FFE-E2CE68817BA1}"/>
              </a:ext>
            </a:extLst>
          </p:cNvPr>
          <p:cNvCxnSpPr>
            <a:cxnSpLocks/>
          </p:cNvCxnSpPr>
          <p:nvPr/>
        </p:nvCxnSpPr>
        <p:spPr>
          <a:xfrm flipV="1">
            <a:off x="8757863" y="4902853"/>
            <a:ext cx="0" cy="57345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直线箭头连接符 17">
            <a:extLst>
              <a:ext uri="{FF2B5EF4-FFF2-40B4-BE49-F238E27FC236}">
                <a16:creationId xmlns:a16="http://schemas.microsoft.com/office/drawing/2014/main" id="{0880E51C-232B-4443-A468-8D1E4C38D015}"/>
              </a:ext>
            </a:extLst>
          </p:cNvPr>
          <p:cNvCxnSpPr>
            <a:cxnSpLocks/>
          </p:cNvCxnSpPr>
          <p:nvPr/>
        </p:nvCxnSpPr>
        <p:spPr>
          <a:xfrm flipV="1">
            <a:off x="4905924" y="4902853"/>
            <a:ext cx="0" cy="59351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044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729CA-D79D-5540-947A-366FBE0F8DE1}"/>
              </a:ext>
            </a:extLst>
          </p:cNvPr>
          <p:cNvSpPr>
            <a:spLocks noGrp="1"/>
          </p:cNvSpPr>
          <p:nvPr>
            <p:ph type="title"/>
          </p:nvPr>
        </p:nvSpPr>
        <p:spPr/>
        <p:txBody>
          <a:bodyPr/>
          <a:lstStyle/>
          <a:p>
            <a:r>
              <a:rPr kumimoji="1" lang="en-US" altLang="zh-CN" dirty="0"/>
              <a:t>Audio &amp; Audio</a:t>
            </a:r>
            <a:endParaRPr kumimoji="1" lang="zh-CN" altLang="en-US" dirty="0"/>
          </a:p>
        </p:txBody>
      </p:sp>
      <p:sp>
        <p:nvSpPr>
          <p:cNvPr id="3" name="内容占位符 2">
            <a:extLst>
              <a:ext uri="{FF2B5EF4-FFF2-40B4-BE49-F238E27FC236}">
                <a16:creationId xmlns:a16="http://schemas.microsoft.com/office/drawing/2014/main" id="{660E758A-A1C5-3C44-9A6B-F13B5B1F9017}"/>
              </a:ext>
            </a:extLst>
          </p:cNvPr>
          <p:cNvSpPr>
            <a:spLocks noGrp="1"/>
          </p:cNvSpPr>
          <p:nvPr>
            <p:ph idx="1"/>
          </p:nvPr>
        </p:nvSpPr>
        <p:spPr/>
        <p:txBody>
          <a:bodyPr/>
          <a:lstStyle/>
          <a:p>
            <a:endParaRPr kumimoji="1" lang="zh-CN" altLang="en-US" dirty="0"/>
          </a:p>
        </p:txBody>
      </p:sp>
      <p:pic>
        <p:nvPicPr>
          <p:cNvPr id="4" name="Picture 2">
            <a:extLst>
              <a:ext uri="{FF2B5EF4-FFF2-40B4-BE49-F238E27FC236}">
                <a16:creationId xmlns:a16="http://schemas.microsoft.com/office/drawing/2014/main" id="{F37739E5-BD2B-7F44-A4FD-6DF90DFC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76" y="1396908"/>
            <a:ext cx="9009247" cy="520877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7667B5B-5F39-4845-80E6-4145D2B68962}"/>
              </a:ext>
            </a:extLst>
          </p:cNvPr>
          <p:cNvPicPr>
            <a:picLocks noChangeAspect="1"/>
          </p:cNvPicPr>
          <p:nvPr/>
        </p:nvPicPr>
        <p:blipFill rotWithShape="1">
          <a:blip r:embed="rId4"/>
          <a:srcRect l="61212" t="54408" r="1920" b="5326"/>
          <a:stretch/>
        </p:blipFill>
        <p:spPr>
          <a:xfrm>
            <a:off x="1895163" y="3176336"/>
            <a:ext cx="1006357" cy="748749"/>
          </a:xfrm>
          <a:prstGeom prst="rect">
            <a:avLst/>
          </a:prstGeom>
        </p:spPr>
      </p:pic>
      <p:pic>
        <p:nvPicPr>
          <p:cNvPr id="7" name="图片 6">
            <a:extLst>
              <a:ext uri="{FF2B5EF4-FFF2-40B4-BE49-F238E27FC236}">
                <a16:creationId xmlns:a16="http://schemas.microsoft.com/office/drawing/2014/main" id="{3156A962-6F9D-554E-82A2-6F01351C44A0}"/>
              </a:ext>
            </a:extLst>
          </p:cNvPr>
          <p:cNvPicPr>
            <a:picLocks noChangeAspect="1"/>
          </p:cNvPicPr>
          <p:nvPr/>
        </p:nvPicPr>
        <p:blipFill rotWithShape="1">
          <a:blip r:embed="rId4"/>
          <a:srcRect l="61212" t="54408" r="1920" b="5326"/>
          <a:stretch/>
        </p:blipFill>
        <p:spPr>
          <a:xfrm>
            <a:off x="3151517" y="2722471"/>
            <a:ext cx="1006357" cy="748749"/>
          </a:xfrm>
          <a:prstGeom prst="rect">
            <a:avLst/>
          </a:prstGeom>
        </p:spPr>
      </p:pic>
      <p:pic>
        <p:nvPicPr>
          <p:cNvPr id="8" name="图片 7">
            <a:extLst>
              <a:ext uri="{FF2B5EF4-FFF2-40B4-BE49-F238E27FC236}">
                <a16:creationId xmlns:a16="http://schemas.microsoft.com/office/drawing/2014/main" id="{00C9D2AA-731D-E841-A89E-1038F2E53584}"/>
              </a:ext>
            </a:extLst>
          </p:cNvPr>
          <p:cNvPicPr>
            <a:picLocks noChangeAspect="1"/>
          </p:cNvPicPr>
          <p:nvPr/>
        </p:nvPicPr>
        <p:blipFill rotWithShape="1">
          <a:blip r:embed="rId4"/>
          <a:srcRect l="61212" t="54408" r="1920" b="5326"/>
          <a:stretch/>
        </p:blipFill>
        <p:spPr>
          <a:xfrm>
            <a:off x="3151516" y="4625716"/>
            <a:ext cx="1006357" cy="748749"/>
          </a:xfrm>
          <a:prstGeom prst="rect">
            <a:avLst/>
          </a:prstGeom>
        </p:spPr>
      </p:pic>
    </p:spTree>
    <p:extLst>
      <p:ext uri="{BB962C8B-B14F-4D97-AF65-F5344CB8AC3E}">
        <p14:creationId xmlns:p14="http://schemas.microsoft.com/office/powerpoint/2010/main" val="15474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729CA-D79D-5540-947A-366FBE0F8DE1}"/>
              </a:ext>
            </a:extLst>
          </p:cNvPr>
          <p:cNvSpPr>
            <a:spLocks noGrp="1"/>
          </p:cNvSpPr>
          <p:nvPr>
            <p:ph type="title"/>
          </p:nvPr>
        </p:nvSpPr>
        <p:spPr/>
        <p:txBody>
          <a:bodyPr/>
          <a:lstStyle/>
          <a:p>
            <a:r>
              <a:rPr kumimoji="1" lang="en-US" altLang="zh-CN" dirty="0"/>
              <a:t>Image &amp; Text</a:t>
            </a:r>
            <a:endParaRPr kumimoji="1" lang="zh-CN" altLang="en-US" dirty="0"/>
          </a:p>
        </p:txBody>
      </p:sp>
      <p:pic>
        <p:nvPicPr>
          <p:cNvPr id="4" name="Picture 2">
            <a:extLst>
              <a:ext uri="{FF2B5EF4-FFF2-40B4-BE49-F238E27FC236}">
                <a16:creationId xmlns:a16="http://schemas.microsoft.com/office/drawing/2014/main" id="{F37739E5-BD2B-7F44-A4FD-6DF90DFC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76" y="1396908"/>
            <a:ext cx="9009247" cy="52087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38F70ED-0A5B-8940-AABD-659C3F6A482C}"/>
              </a:ext>
            </a:extLst>
          </p:cNvPr>
          <p:cNvSpPr txBox="1"/>
          <p:nvPr/>
        </p:nvSpPr>
        <p:spPr>
          <a:xfrm>
            <a:off x="1328287" y="4093285"/>
            <a:ext cx="1898884" cy="369332"/>
          </a:xfrm>
          <a:prstGeom prst="rect">
            <a:avLst/>
          </a:prstGeom>
          <a:solidFill>
            <a:schemeClr val="bg1"/>
          </a:solidFill>
        </p:spPr>
        <p:txBody>
          <a:bodyPr wrap="square" rtlCol="0">
            <a:spAutoFit/>
          </a:bodyPr>
          <a:lstStyle/>
          <a:p>
            <a:r>
              <a:rPr kumimoji="1" lang="en-US" altLang="zh-CN" b="1" dirty="0"/>
              <a:t>(image, caption)</a:t>
            </a:r>
          </a:p>
        </p:txBody>
      </p:sp>
      <p:sp>
        <p:nvSpPr>
          <p:cNvPr id="10" name="文本框 9">
            <a:extLst>
              <a:ext uri="{FF2B5EF4-FFF2-40B4-BE49-F238E27FC236}">
                <a16:creationId xmlns:a16="http://schemas.microsoft.com/office/drawing/2014/main" id="{944FF479-73F6-DE44-A91C-3EAA414707A0}"/>
              </a:ext>
            </a:extLst>
          </p:cNvPr>
          <p:cNvSpPr txBox="1"/>
          <p:nvPr/>
        </p:nvSpPr>
        <p:spPr>
          <a:xfrm>
            <a:off x="2972604" y="4673459"/>
            <a:ext cx="1445392" cy="923330"/>
          </a:xfrm>
          <a:prstGeom prst="rect">
            <a:avLst/>
          </a:prstGeom>
          <a:solidFill>
            <a:schemeClr val="bg1"/>
          </a:solidFill>
        </p:spPr>
        <p:txBody>
          <a:bodyPr wrap="square" rtlCol="0">
            <a:spAutoFit/>
          </a:bodyPr>
          <a:lstStyle/>
          <a:p>
            <a:r>
              <a:rPr kumimoji="1" lang="en-US" altLang="zh-CN" b="1" dirty="0"/>
              <a:t>A dog standing on the grass</a:t>
            </a:r>
          </a:p>
        </p:txBody>
      </p:sp>
      <p:sp>
        <p:nvSpPr>
          <p:cNvPr id="11" name="文本框 10">
            <a:extLst>
              <a:ext uri="{FF2B5EF4-FFF2-40B4-BE49-F238E27FC236}">
                <a16:creationId xmlns:a16="http://schemas.microsoft.com/office/drawing/2014/main" id="{CB756BB8-5A92-0445-B184-EF1FBB830CB1}"/>
              </a:ext>
            </a:extLst>
          </p:cNvPr>
          <p:cNvSpPr txBox="1"/>
          <p:nvPr/>
        </p:nvSpPr>
        <p:spPr>
          <a:xfrm>
            <a:off x="6448927" y="763509"/>
            <a:ext cx="5477098" cy="646331"/>
          </a:xfrm>
          <a:prstGeom prst="rect">
            <a:avLst/>
          </a:prstGeom>
          <a:noFill/>
        </p:spPr>
        <p:txBody>
          <a:bodyPr wrap="square" rtlCol="0">
            <a:spAutoFit/>
          </a:bodyPr>
          <a:lstStyle/>
          <a:p>
            <a:r>
              <a:rPr kumimoji="1" lang="en-US" altLang="zh-CN" b="1" dirty="0">
                <a:solidFill>
                  <a:srgbClr val="FF0000"/>
                </a:solidFill>
              </a:rPr>
              <a:t>Q:</a:t>
            </a:r>
            <a:r>
              <a:rPr kumimoji="1" lang="en-US" altLang="zh-CN" b="1" dirty="0"/>
              <a:t> Given a positive pair, how many negative pairs can we form? (N samples in a batch)</a:t>
            </a:r>
          </a:p>
        </p:txBody>
      </p:sp>
      <p:sp>
        <p:nvSpPr>
          <p:cNvPr id="12" name="文本框 11">
            <a:extLst>
              <a:ext uri="{FF2B5EF4-FFF2-40B4-BE49-F238E27FC236}">
                <a16:creationId xmlns:a16="http://schemas.microsoft.com/office/drawing/2014/main" id="{B7F779A9-5929-7D45-8BFE-D50AF6167E72}"/>
              </a:ext>
            </a:extLst>
          </p:cNvPr>
          <p:cNvSpPr txBox="1"/>
          <p:nvPr/>
        </p:nvSpPr>
        <p:spPr>
          <a:xfrm>
            <a:off x="10264039" y="1477309"/>
            <a:ext cx="1408419" cy="369332"/>
          </a:xfrm>
          <a:prstGeom prst="rect">
            <a:avLst/>
          </a:prstGeom>
          <a:noFill/>
        </p:spPr>
        <p:txBody>
          <a:bodyPr wrap="square" rtlCol="0">
            <a:spAutoFit/>
          </a:bodyPr>
          <a:lstStyle/>
          <a:p>
            <a:r>
              <a:rPr kumimoji="1" lang="en-US" altLang="zh-CN" b="1" dirty="0">
                <a:solidFill>
                  <a:schemeClr val="accent6"/>
                </a:solidFill>
              </a:rPr>
              <a:t>N-1</a:t>
            </a:r>
          </a:p>
        </p:txBody>
      </p:sp>
      <p:pic>
        <p:nvPicPr>
          <p:cNvPr id="22" name="图片 21">
            <a:extLst>
              <a:ext uri="{FF2B5EF4-FFF2-40B4-BE49-F238E27FC236}">
                <a16:creationId xmlns:a16="http://schemas.microsoft.com/office/drawing/2014/main" id="{B28ECD9D-5F87-D040-9A47-A649E0950E2B}"/>
              </a:ext>
            </a:extLst>
          </p:cNvPr>
          <p:cNvPicPr>
            <a:picLocks noChangeAspect="1"/>
          </p:cNvPicPr>
          <p:nvPr/>
        </p:nvPicPr>
        <p:blipFill>
          <a:blip r:embed="rId4"/>
          <a:stretch>
            <a:fillRect/>
          </a:stretch>
        </p:blipFill>
        <p:spPr>
          <a:xfrm>
            <a:off x="3151516" y="2645977"/>
            <a:ext cx="851348" cy="861483"/>
          </a:xfrm>
          <a:prstGeom prst="rect">
            <a:avLst/>
          </a:prstGeom>
        </p:spPr>
      </p:pic>
      <p:pic>
        <p:nvPicPr>
          <p:cNvPr id="20" name="图片 19">
            <a:extLst>
              <a:ext uri="{FF2B5EF4-FFF2-40B4-BE49-F238E27FC236}">
                <a16:creationId xmlns:a16="http://schemas.microsoft.com/office/drawing/2014/main" id="{D401077E-6B20-7447-BD41-0CC172922A0A}"/>
              </a:ext>
            </a:extLst>
          </p:cNvPr>
          <p:cNvPicPr>
            <a:picLocks noChangeAspect="1"/>
          </p:cNvPicPr>
          <p:nvPr/>
        </p:nvPicPr>
        <p:blipFill rotWithShape="1">
          <a:blip r:embed="rId5"/>
          <a:srcRect t="9133"/>
          <a:stretch/>
        </p:blipFill>
        <p:spPr>
          <a:xfrm>
            <a:off x="883772" y="1595596"/>
            <a:ext cx="7790026" cy="4995377"/>
          </a:xfrm>
          <a:prstGeom prst="rect">
            <a:avLst/>
          </a:prstGeom>
        </p:spPr>
      </p:pic>
      <p:sp>
        <p:nvSpPr>
          <p:cNvPr id="21" name="文本框 20">
            <a:extLst>
              <a:ext uri="{FF2B5EF4-FFF2-40B4-BE49-F238E27FC236}">
                <a16:creationId xmlns:a16="http://schemas.microsoft.com/office/drawing/2014/main" id="{F388EBF9-A2E8-A44E-834F-C15601324C1C}"/>
              </a:ext>
            </a:extLst>
          </p:cNvPr>
          <p:cNvSpPr txBox="1"/>
          <p:nvPr/>
        </p:nvSpPr>
        <p:spPr>
          <a:xfrm>
            <a:off x="242250" y="3672282"/>
            <a:ext cx="641522" cy="369332"/>
          </a:xfrm>
          <a:prstGeom prst="rect">
            <a:avLst/>
          </a:prstGeom>
          <a:noFill/>
        </p:spPr>
        <p:txBody>
          <a:bodyPr wrap="none" rtlCol="0">
            <a:spAutoFit/>
          </a:bodyPr>
          <a:lstStyle/>
          <a:p>
            <a:r>
              <a:rPr kumimoji="1" lang="en-US" altLang="zh-CN" b="1" dirty="0"/>
              <a:t>CLIP</a:t>
            </a:r>
            <a:endParaRPr kumimoji="1" lang="zh-CN" altLang="en-US" b="1" dirty="0"/>
          </a:p>
        </p:txBody>
      </p:sp>
    </p:spTree>
    <p:extLst>
      <p:ext uri="{BB962C8B-B14F-4D97-AF65-F5344CB8AC3E}">
        <p14:creationId xmlns:p14="http://schemas.microsoft.com/office/powerpoint/2010/main" val="6774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1"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9" presetClass="exit" presetSubtype="0" fill="hold" grpId="1" nodeType="withEffect">
                                  <p:stCondLst>
                                    <p:cond delay="0"/>
                                  </p:stCondLst>
                                  <p:childTnLst>
                                    <p:animEffect transition="out" filter="dissolv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p:bldP spid="12"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729CA-D79D-5540-947A-366FBE0F8DE1}"/>
              </a:ext>
            </a:extLst>
          </p:cNvPr>
          <p:cNvSpPr>
            <a:spLocks noGrp="1"/>
          </p:cNvSpPr>
          <p:nvPr>
            <p:ph type="title"/>
          </p:nvPr>
        </p:nvSpPr>
        <p:spPr/>
        <p:txBody>
          <a:bodyPr/>
          <a:lstStyle/>
          <a:p>
            <a:r>
              <a:rPr kumimoji="1" lang="en-US" altLang="zh-CN" dirty="0"/>
              <a:t>Image &amp; Audio</a:t>
            </a:r>
            <a:endParaRPr kumimoji="1" lang="zh-CN" altLang="en-US" dirty="0"/>
          </a:p>
        </p:txBody>
      </p:sp>
      <p:sp>
        <p:nvSpPr>
          <p:cNvPr id="3" name="内容占位符 2">
            <a:extLst>
              <a:ext uri="{FF2B5EF4-FFF2-40B4-BE49-F238E27FC236}">
                <a16:creationId xmlns:a16="http://schemas.microsoft.com/office/drawing/2014/main" id="{660E758A-A1C5-3C44-9A6B-F13B5B1F9017}"/>
              </a:ext>
            </a:extLst>
          </p:cNvPr>
          <p:cNvSpPr>
            <a:spLocks noGrp="1"/>
          </p:cNvSpPr>
          <p:nvPr>
            <p:ph idx="1"/>
          </p:nvPr>
        </p:nvSpPr>
        <p:spPr/>
        <p:txBody>
          <a:bodyPr/>
          <a:lstStyle/>
          <a:p>
            <a:endParaRPr kumimoji="1" lang="zh-CN" altLang="en-US" dirty="0"/>
          </a:p>
        </p:txBody>
      </p:sp>
      <p:pic>
        <p:nvPicPr>
          <p:cNvPr id="4" name="Picture 2">
            <a:extLst>
              <a:ext uri="{FF2B5EF4-FFF2-40B4-BE49-F238E27FC236}">
                <a16:creationId xmlns:a16="http://schemas.microsoft.com/office/drawing/2014/main" id="{F37739E5-BD2B-7F44-A4FD-6DF90DFC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76" y="1396908"/>
            <a:ext cx="9009247" cy="52087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38F70ED-0A5B-8940-AABD-659C3F6A482C}"/>
              </a:ext>
            </a:extLst>
          </p:cNvPr>
          <p:cNvSpPr txBox="1"/>
          <p:nvPr/>
        </p:nvSpPr>
        <p:spPr>
          <a:xfrm>
            <a:off x="2040557" y="4001294"/>
            <a:ext cx="818147" cy="369332"/>
          </a:xfrm>
          <a:prstGeom prst="rect">
            <a:avLst/>
          </a:prstGeom>
          <a:solidFill>
            <a:schemeClr val="bg1"/>
          </a:solidFill>
        </p:spPr>
        <p:txBody>
          <a:bodyPr wrap="square" rtlCol="0">
            <a:spAutoFit/>
          </a:bodyPr>
          <a:lstStyle/>
          <a:p>
            <a:r>
              <a:rPr kumimoji="1" lang="en-US" altLang="zh-CN" b="1" dirty="0"/>
              <a:t>Video</a:t>
            </a:r>
          </a:p>
        </p:txBody>
      </p:sp>
      <p:sp>
        <p:nvSpPr>
          <p:cNvPr id="7" name="文本框 6">
            <a:extLst>
              <a:ext uri="{FF2B5EF4-FFF2-40B4-BE49-F238E27FC236}">
                <a16:creationId xmlns:a16="http://schemas.microsoft.com/office/drawing/2014/main" id="{D5C4062B-ADDD-1E49-A78F-022EE43E02E9}"/>
              </a:ext>
            </a:extLst>
          </p:cNvPr>
          <p:cNvSpPr txBox="1"/>
          <p:nvPr/>
        </p:nvSpPr>
        <p:spPr>
          <a:xfrm>
            <a:off x="3155483" y="3528052"/>
            <a:ext cx="818147" cy="646331"/>
          </a:xfrm>
          <a:prstGeom prst="rect">
            <a:avLst/>
          </a:prstGeom>
          <a:solidFill>
            <a:schemeClr val="bg1"/>
          </a:solidFill>
        </p:spPr>
        <p:txBody>
          <a:bodyPr wrap="square" rtlCol="0">
            <a:spAutoFit/>
          </a:bodyPr>
          <a:lstStyle/>
          <a:p>
            <a:r>
              <a:rPr kumimoji="1" lang="en-US" altLang="zh-CN" b="1" dirty="0"/>
              <a:t>Video frame</a:t>
            </a:r>
          </a:p>
        </p:txBody>
      </p:sp>
      <p:pic>
        <p:nvPicPr>
          <p:cNvPr id="8" name="图片 7">
            <a:extLst>
              <a:ext uri="{FF2B5EF4-FFF2-40B4-BE49-F238E27FC236}">
                <a16:creationId xmlns:a16="http://schemas.microsoft.com/office/drawing/2014/main" id="{9CFCD705-8063-754B-A8FB-849FCBC75183}"/>
              </a:ext>
            </a:extLst>
          </p:cNvPr>
          <p:cNvPicPr>
            <a:picLocks noChangeAspect="1"/>
          </p:cNvPicPr>
          <p:nvPr/>
        </p:nvPicPr>
        <p:blipFill rotWithShape="1">
          <a:blip r:embed="rId4"/>
          <a:srcRect l="61212" t="54408" r="1920" b="5326"/>
          <a:stretch/>
        </p:blipFill>
        <p:spPr>
          <a:xfrm>
            <a:off x="3151516" y="4625716"/>
            <a:ext cx="1006357" cy="748749"/>
          </a:xfrm>
          <a:prstGeom prst="rect">
            <a:avLst/>
          </a:prstGeom>
        </p:spPr>
      </p:pic>
      <p:sp>
        <p:nvSpPr>
          <p:cNvPr id="11" name="文本框 10">
            <a:extLst>
              <a:ext uri="{FF2B5EF4-FFF2-40B4-BE49-F238E27FC236}">
                <a16:creationId xmlns:a16="http://schemas.microsoft.com/office/drawing/2014/main" id="{C866DC53-F4CC-CB41-BED2-3FC0913CEC82}"/>
              </a:ext>
            </a:extLst>
          </p:cNvPr>
          <p:cNvSpPr txBox="1"/>
          <p:nvPr/>
        </p:nvSpPr>
        <p:spPr>
          <a:xfrm>
            <a:off x="2991854" y="5378705"/>
            <a:ext cx="1570521" cy="646331"/>
          </a:xfrm>
          <a:prstGeom prst="rect">
            <a:avLst/>
          </a:prstGeom>
          <a:solidFill>
            <a:schemeClr val="bg1"/>
          </a:solidFill>
        </p:spPr>
        <p:txBody>
          <a:bodyPr wrap="square" rtlCol="0">
            <a:spAutoFit/>
          </a:bodyPr>
          <a:lstStyle/>
          <a:p>
            <a:r>
              <a:rPr kumimoji="1" lang="en-US" altLang="zh-CN" b="1" dirty="0"/>
              <a:t>Audio Spectrogram</a:t>
            </a:r>
          </a:p>
        </p:txBody>
      </p:sp>
      <p:pic>
        <p:nvPicPr>
          <p:cNvPr id="12" name="图片 11">
            <a:extLst>
              <a:ext uri="{FF2B5EF4-FFF2-40B4-BE49-F238E27FC236}">
                <a16:creationId xmlns:a16="http://schemas.microsoft.com/office/drawing/2014/main" id="{421E8467-F8C7-8744-8EC2-01E0DDD32C94}"/>
              </a:ext>
            </a:extLst>
          </p:cNvPr>
          <p:cNvPicPr>
            <a:picLocks noChangeAspect="1"/>
          </p:cNvPicPr>
          <p:nvPr/>
        </p:nvPicPr>
        <p:blipFill>
          <a:blip r:embed="rId5"/>
          <a:stretch>
            <a:fillRect/>
          </a:stretch>
        </p:blipFill>
        <p:spPr>
          <a:xfrm>
            <a:off x="3151516" y="2645977"/>
            <a:ext cx="851348" cy="861483"/>
          </a:xfrm>
          <a:prstGeom prst="rect">
            <a:avLst/>
          </a:prstGeom>
        </p:spPr>
      </p:pic>
    </p:spTree>
    <p:extLst>
      <p:ext uri="{BB962C8B-B14F-4D97-AF65-F5344CB8AC3E}">
        <p14:creationId xmlns:p14="http://schemas.microsoft.com/office/powerpoint/2010/main" val="20860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solidFill>
                  <a:schemeClr val="accent3"/>
                </a:solidFill>
              </a:rPr>
              <a:t>Preliminary</a:t>
            </a:r>
          </a:p>
          <a:p>
            <a:endParaRPr kumimoji="1" lang="en-US" altLang="zh-CN" dirty="0">
              <a:solidFill>
                <a:schemeClr val="accent3"/>
              </a:solidFill>
            </a:endParaRPr>
          </a:p>
          <a:p>
            <a:r>
              <a:rPr kumimoji="1" lang="en-US" altLang="zh-CN" dirty="0">
                <a:solidFill>
                  <a:schemeClr val="accent3"/>
                </a:solidFill>
              </a:rPr>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p>
          <a:p>
            <a:r>
              <a:rPr kumimoji="1" lang="en-US" altLang="zh-CN" dirty="0"/>
              <a:t>Self-supervised</a:t>
            </a:r>
          </a:p>
          <a:p>
            <a:pPr lvl="1"/>
            <a:r>
              <a:rPr kumimoji="1" lang="en-US" altLang="zh-CN" b="1" dirty="0">
                <a:solidFill>
                  <a:schemeClr val="accent1"/>
                </a:solidFill>
              </a:rPr>
              <a:t>Audio</a:t>
            </a:r>
            <a:r>
              <a:rPr kumimoji="1" lang="en-US" altLang="zh-CN" dirty="0"/>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41513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b="1" dirty="0"/>
              <a:t>Preliminary</a:t>
            </a:r>
          </a:p>
          <a:p>
            <a:endParaRPr kumimoji="1" lang="en-US" altLang="zh-CN" b="1" dirty="0"/>
          </a:p>
          <a:p>
            <a:r>
              <a:rPr kumimoji="1" lang="en-US" altLang="zh-CN" dirty="0">
                <a:solidFill>
                  <a:schemeClr val="accent3"/>
                </a:solidFill>
              </a:rPr>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solidFill>
                <a:schemeClr val="accent3"/>
              </a:solidFill>
            </a:endParaRPr>
          </a:p>
          <a:p>
            <a:r>
              <a:rPr kumimoji="1" lang="en-US" altLang="zh-CN" dirty="0">
                <a:solidFill>
                  <a:schemeClr val="accent3"/>
                </a:solidFill>
              </a:rPr>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115701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CB8D5-C67F-0F46-A9CB-73AA21575027}"/>
              </a:ext>
            </a:extLst>
          </p:cNvPr>
          <p:cNvSpPr>
            <a:spLocks noGrp="1"/>
          </p:cNvSpPr>
          <p:nvPr>
            <p:ph type="title"/>
          </p:nvPr>
        </p:nvSpPr>
        <p:spPr/>
        <p:txBody>
          <a:bodyPr/>
          <a:lstStyle/>
          <a:p>
            <a:r>
              <a:rPr kumimoji="1" lang="en-US" altLang="zh-CN" dirty="0"/>
              <a:t>1.</a:t>
            </a:r>
            <a:r>
              <a:rPr kumimoji="1" lang="zh-CN" altLang="en-US" dirty="0"/>
              <a:t> </a:t>
            </a:r>
            <a:r>
              <a:rPr kumimoji="1" lang="en-US" altLang="zh-CN" dirty="0"/>
              <a:t>Spectrogram &amp; Spectrogram</a:t>
            </a:r>
            <a:endParaRPr kumimoji="1" lang="zh-CN" altLang="en-US" dirty="0"/>
          </a:p>
        </p:txBody>
      </p:sp>
      <p:pic>
        <p:nvPicPr>
          <p:cNvPr id="15362" name="Picture 2">
            <a:extLst>
              <a:ext uri="{FF2B5EF4-FFF2-40B4-BE49-F238E27FC236}">
                <a16:creationId xmlns:a16="http://schemas.microsoft.com/office/drawing/2014/main" id="{5159BE82-7E77-414D-AA91-714004CA8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99" y="2523027"/>
            <a:ext cx="11049802" cy="2218593"/>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B483D092-EA7E-1C4E-93F7-C9CC3FF7BBBC}"/>
              </a:ext>
            </a:extLst>
          </p:cNvPr>
          <p:cNvSpPr>
            <a:spLocks noGrp="1"/>
          </p:cNvSpPr>
          <p:nvPr>
            <p:ph type="ftr" sz="quarter" idx="11"/>
          </p:nvPr>
        </p:nvSpPr>
        <p:spPr/>
        <p:txBody>
          <a:bodyPr/>
          <a:lstStyle/>
          <a:p>
            <a:r>
              <a:rPr kumimoji="1" lang="en" altLang="zh-CN"/>
              <a:t>CONTRASTIVE LEARNING OF GENERAL-PURPOSE AUDIO REPRESENTATIONS (COLA)</a:t>
            </a:r>
            <a:endParaRPr kumimoji="1" lang="zh-CN" altLang="en-US" dirty="0"/>
          </a:p>
        </p:txBody>
      </p:sp>
    </p:spTree>
    <p:extLst>
      <p:ext uri="{BB962C8B-B14F-4D97-AF65-F5344CB8AC3E}">
        <p14:creationId xmlns:p14="http://schemas.microsoft.com/office/powerpoint/2010/main" val="305034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33C6F-6017-7541-9DEA-12E7EEE86222}"/>
              </a:ext>
            </a:extLst>
          </p:cNvPr>
          <p:cNvSpPr>
            <a:spLocks noGrp="1"/>
          </p:cNvSpPr>
          <p:nvPr>
            <p:ph type="title"/>
          </p:nvPr>
        </p:nvSpPr>
        <p:spPr/>
        <p:txBody>
          <a:bodyPr/>
          <a:lstStyle/>
          <a:p>
            <a:r>
              <a:rPr kumimoji="1" lang="en-US" altLang="zh-CN" dirty="0"/>
              <a:t>2.</a:t>
            </a:r>
            <a:r>
              <a:rPr kumimoji="1" lang="zh-CN" altLang="en-US" dirty="0"/>
              <a:t> </a:t>
            </a:r>
            <a:r>
              <a:rPr kumimoji="1" lang="en-US" altLang="zh-CN" dirty="0"/>
              <a:t>Spectrogram</a:t>
            </a:r>
            <a:r>
              <a:rPr kumimoji="1" lang="zh-CN" altLang="en-US" dirty="0"/>
              <a:t> </a:t>
            </a:r>
            <a:r>
              <a:rPr kumimoji="1" lang="en-US" altLang="zh-CN" dirty="0"/>
              <a:t>&amp; Waveform</a:t>
            </a:r>
            <a:endParaRPr kumimoji="1" lang="zh-CN" altLang="en-US" dirty="0"/>
          </a:p>
        </p:txBody>
      </p:sp>
      <p:pic>
        <p:nvPicPr>
          <p:cNvPr id="5" name="内容占位符 4">
            <a:extLst>
              <a:ext uri="{FF2B5EF4-FFF2-40B4-BE49-F238E27FC236}">
                <a16:creationId xmlns:a16="http://schemas.microsoft.com/office/drawing/2014/main" id="{DE328424-7865-4740-BBF9-E93B28E67005}"/>
              </a:ext>
            </a:extLst>
          </p:cNvPr>
          <p:cNvPicPr>
            <a:picLocks noGrp="1" noChangeAspect="1"/>
          </p:cNvPicPr>
          <p:nvPr>
            <p:ph idx="1"/>
          </p:nvPr>
        </p:nvPicPr>
        <p:blipFill>
          <a:blip r:embed="rId3"/>
          <a:stretch>
            <a:fillRect/>
          </a:stretch>
        </p:blipFill>
        <p:spPr>
          <a:xfrm>
            <a:off x="3797300" y="1994694"/>
            <a:ext cx="4597400" cy="4013200"/>
          </a:xfrm>
        </p:spPr>
      </p:pic>
      <p:sp>
        <p:nvSpPr>
          <p:cNvPr id="6" name="页脚占位符 5">
            <a:extLst>
              <a:ext uri="{FF2B5EF4-FFF2-40B4-BE49-F238E27FC236}">
                <a16:creationId xmlns:a16="http://schemas.microsoft.com/office/drawing/2014/main" id="{19FFBF63-619D-FF44-BAE1-1CF43816057E}"/>
              </a:ext>
            </a:extLst>
          </p:cNvPr>
          <p:cNvSpPr>
            <a:spLocks noGrp="1"/>
          </p:cNvSpPr>
          <p:nvPr>
            <p:ph type="ftr" sz="quarter" idx="11"/>
          </p:nvPr>
        </p:nvSpPr>
        <p:spPr/>
        <p:txBody>
          <a:bodyPr/>
          <a:lstStyle/>
          <a:p>
            <a:r>
              <a:rPr kumimoji="1" lang="en" altLang="zh-CN"/>
              <a:t>Multi-Format Contrastive Learning of Audio Representations</a:t>
            </a:r>
            <a:endParaRPr kumimoji="1" lang="zh-CN" altLang="en-US"/>
          </a:p>
        </p:txBody>
      </p:sp>
    </p:spTree>
    <p:extLst>
      <p:ext uri="{BB962C8B-B14F-4D97-AF65-F5344CB8AC3E}">
        <p14:creationId xmlns:p14="http://schemas.microsoft.com/office/powerpoint/2010/main" val="187808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83C64-08D0-F84D-B20E-61EE21F09A9A}"/>
              </a:ext>
            </a:extLst>
          </p:cNvPr>
          <p:cNvSpPr>
            <a:spLocks noGrp="1"/>
          </p:cNvSpPr>
          <p:nvPr>
            <p:ph type="title"/>
          </p:nvPr>
        </p:nvSpPr>
        <p:spPr/>
        <p:txBody>
          <a:bodyPr/>
          <a:lstStyle/>
          <a:p>
            <a:r>
              <a:rPr kumimoji="1" lang="en-US" altLang="zh-CN" dirty="0"/>
              <a:t>2. Results</a:t>
            </a:r>
            <a:endParaRPr kumimoji="1" lang="zh-CN" altLang="en-US" dirty="0"/>
          </a:p>
        </p:txBody>
      </p:sp>
      <p:sp>
        <p:nvSpPr>
          <p:cNvPr id="3" name="内容占位符 2">
            <a:extLst>
              <a:ext uri="{FF2B5EF4-FFF2-40B4-BE49-F238E27FC236}">
                <a16:creationId xmlns:a16="http://schemas.microsoft.com/office/drawing/2014/main" id="{D0956ECF-62C8-A546-AED2-69740BBACC23}"/>
              </a:ext>
            </a:extLst>
          </p:cNvPr>
          <p:cNvSpPr>
            <a:spLocks noGrp="1"/>
          </p:cNvSpPr>
          <p:nvPr>
            <p:ph idx="1"/>
          </p:nvPr>
        </p:nvSpPr>
        <p:spPr/>
        <p:txBody>
          <a:bodyPr/>
          <a:lstStyle/>
          <a:p>
            <a:r>
              <a:rPr kumimoji="1" lang="en-US" altLang="zh-CN" dirty="0"/>
              <a:t>log-</a:t>
            </a:r>
            <a:r>
              <a:rPr kumimoji="1" lang="en-US" altLang="zh-CN" dirty="0" err="1"/>
              <a:t>mel</a:t>
            </a:r>
            <a:r>
              <a:rPr kumimoji="1" lang="en-US" altLang="zh-CN" dirty="0"/>
              <a:t> == log-</a:t>
            </a:r>
            <a:r>
              <a:rPr kumimoji="1" lang="en-US" altLang="zh-CN" dirty="0" err="1"/>
              <a:t>mel</a:t>
            </a:r>
            <a:r>
              <a:rPr kumimoji="1" lang="en-US" altLang="zh-CN" dirty="0"/>
              <a:t> spectrogram</a:t>
            </a:r>
            <a:endParaRPr kumimoji="1" lang="zh-CN" altLang="en-US" dirty="0"/>
          </a:p>
        </p:txBody>
      </p:sp>
      <p:pic>
        <p:nvPicPr>
          <p:cNvPr id="5" name="图片 4">
            <a:extLst>
              <a:ext uri="{FF2B5EF4-FFF2-40B4-BE49-F238E27FC236}">
                <a16:creationId xmlns:a16="http://schemas.microsoft.com/office/drawing/2014/main" id="{F1E05175-D7CD-954B-95D8-5DC4013DEB23}"/>
              </a:ext>
            </a:extLst>
          </p:cNvPr>
          <p:cNvPicPr>
            <a:picLocks noChangeAspect="1"/>
          </p:cNvPicPr>
          <p:nvPr/>
        </p:nvPicPr>
        <p:blipFill>
          <a:blip r:embed="rId3"/>
          <a:stretch>
            <a:fillRect/>
          </a:stretch>
        </p:blipFill>
        <p:spPr>
          <a:xfrm>
            <a:off x="1526005" y="2361107"/>
            <a:ext cx="9139989" cy="4297159"/>
          </a:xfrm>
          <a:prstGeom prst="rect">
            <a:avLst/>
          </a:prstGeom>
        </p:spPr>
      </p:pic>
      <p:sp>
        <p:nvSpPr>
          <p:cNvPr id="6" name="文本框 5">
            <a:extLst>
              <a:ext uri="{FF2B5EF4-FFF2-40B4-BE49-F238E27FC236}">
                <a16:creationId xmlns:a16="http://schemas.microsoft.com/office/drawing/2014/main" id="{66177A41-3121-0248-97A4-2B60D544A5EB}"/>
              </a:ext>
            </a:extLst>
          </p:cNvPr>
          <p:cNvSpPr txBox="1"/>
          <p:nvPr/>
        </p:nvSpPr>
        <p:spPr>
          <a:xfrm>
            <a:off x="3742267" y="4123267"/>
            <a:ext cx="6455252" cy="1041400"/>
          </a:xfrm>
          <a:prstGeom prst="rect">
            <a:avLst/>
          </a:prstGeom>
          <a:noFill/>
          <a:ln w="28575">
            <a:solidFill>
              <a:srgbClr val="FF0000"/>
            </a:solidFill>
          </a:ln>
        </p:spPr>
        <p:txBody>
          <a:bodyPr wrap="square" rtlCol="0">
            <a:spAutoFit/>
          </a:bodyPr>
          <a:lstStyle/>
          <a:p>
            <a:endParaRPr kumimoji="1" lang="zh-CN" altLang="en-US" dirty="0"/>
          </a:p>
        </p:txBody>
      </p:sp>
      <p:sp>
        <p:nvSpPr>
          <p:cNvPr id="7" name="文本框 6">
            <a:extLst>
              <a:ext uri="{FF2B5EF4-FFF2-40B4-BE49-F238E27FC236}">
                <a16:creationId xmlns:a16="http://schemas.microsoft.com/office/drawing/2014/main" id="{62841993-B433-A944-A527-2DE16F85AF89}"/>
              </a:ext>
            </a:extLst>
          </p:cNvPr>
          <p:cNvSpPr txBox="1"/>
          <p:nvPr/>
        </p:nvSpPr>
        <p:spPr>
          <a:xfrm>
            <a:off x="3886200" y="5765800"/>
            <a:ext cx="6311319" cy="340296"/>
          </a:xfrm>
          <a:prstGeom prst="rect">
            <a:avLst/>
          </a:prstGeom>
          <a:noFill/>
          <a:ln w="28575">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403418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solidFill>
                  <a:schemeClr val="accent3"/>
                </a:solidFill>
              </a:rPr>
              <a:t>Preliminary</a:t>
            </a:r>
          </a:p>
          <a:p>
            <a:endParaRPr kumimoji="1" lang="en-US" altLang="zh-CN" dirty="0">
              <a:solidFill>
                <a:schemeClr val="accent3"/>
              </a:solidFill>
            </a:endParaRPr>
          </a:p>
          <a:p>
            <a:r>
              <a:rPr kumimoji="1" lang="en-US" altLang="zh-CN" dirty="0">
                <a:solidFill>
                  <a:schemeClr val="accent3"/>
                </a:solidFill>
              </a:rPr>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p>
          <a:p>
            <a:r>
              <a:rPr kumimoji="1" lang="en-US" altLang="zh-CN" dirty="0"/>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solidFill>
                <a:schemeClr val="accent3"/>
              </a:solidFill>
            </a:endParaRPr>
          </a:p>
          <a:p>
            <a:pPr lvl="1"/>
            <a:endParaRPr kumimoji="1" lang="zh-CN" altLang="en-US" dirty="0"/>
          </a:p>
        </p:txBody>
      </p:sp>
    </p:spTree>
    <p:extLst>
      <p:ext uri="{BB962C8B-B14F-4D97-AF65-F5344CB8AC3E}">
        <p14:creationId xmlns:p14="http://schemas.microsoft.com/office/powerpoint/2010/main" val="1204758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449B5-A8AC-8B4C-B285-CCDC187A02E1}"/>
              </a:ext>
            </a:extLst>
          </p:cNvPr>
          <p:cNvSpPr>
            <a:spLocks noGrp="1"/>
          </p:cNvSpPr>
          <p:nvPr>
            <p:ph type="title"/>
          </p:nvPr>
        </p:nvSpPr>
        <p:spPr/>
        <p:txBody>
          <a:bodyPr/>
          <a:lstStyle/>
          <a:p>
            <a:r>
              <a:rPr kumimoji="1" lang="en-US" altLang="zh-CN" dirty="0"/>
              <a:t>Spectrogram &amp; Waveform &amp; Video</a:t>
            </a:r>
            <a:endParaRPr kumimoji="1" lang="zh-CN" altLang="en-US" dirty="0"/>
          </a:p>
        </p:txBody>
      </p:sp>
      <p:pic>
        <p:nvPicPr>
          <p:cNvPr id="5" name="内容占位符 4">
            <a:extLst>
              <a:ext uri="{FF2B5EF4-FFF2-40B4-BE49-F238E27FC236}">
                <a16:creationId xmlns:a16="http://schemas.microsoft.com/office/drawing/2014/main" id="{070DD576-8F83-1C49-AB62-A961EFF1CDFF}"/>
              </a:ext>
            </a:extLst>
          </p:cNvPr>
          <p:cNvPicPr>
            <a:picLocks noGrp="1" noChangeAspect="1"/>
          </p:cNvPicPr>
          <p:nvPr>
            <p:ph idx="1"/>
          </p:nvPr>
        </p:nvPicPr>
        <p:blipFill>
          <a:blip r:embed="rId3"/>
          <a:stretch>
            <a:fillRect/>
          </a:stretch>
        </p:blipFill>
        <p:spPr>
          <a:xfrm>
            <a:off x="2628900" y="2255044"/>
            <a:ext cx="6934200" cy="3492500"/>
          </a:xfrm>
        </p:spPr>
      </p:pic>
      <p:sp>
        <p:nvSpPr>
          <p:cNvPr id="7" name="文本框 6">
            <a:extLst>
              <a:ext uri="{FF2B5EF4-FFF2-40B4-BE49-F238E27FC236}">
                <a16:creationId xmlns:a16="http://schemas.microsoft.com/office/drawing/2014/main" id="{936C323E-AC5D-A44C-800E-727B91C618D1}"/>
              </a:ext>
            </a:extLst>
          </p:cNvPr>
          <p:cNvSpPr txBox="1"/>
          <p:nvPr/>
        </p:nvSpPr>
        <p:spPr>
          <a:xfrm>
            <a:off x="8119533" y="5378212"/>
            <a:ext cx="1532467" cy="369332"/>
          </a:xfrm>
          <a:prstGeom prst="rect">
            <a:avLst/>
          </a:prstGeom>
          <a:noFill/>
        </p:spPr>
        <p:txBody>
          <a:bodyPr wrap="square">
            <a:spAutoFit/>
          </a:bodyPr>
          <a:lstStyle/>
          <a:p>
            <a:r>
              <a:rPr kumimoji="1" lang="en-US" altLang="zh-CN" dirty="0"/>
              <a:t>Spectrogram</a:t>
            </a:r>
            <a:endParaRPr lang="zh-CN" altLang="en-US" dirty="0"/>
          </a:p>
        </p:txBody>
      </p:sp>
      <p:sp>
        <p:nvSpPr>
          <p:cNvPr id="8" name="文本框 7">
            <a:extLst>
              <a:ext uri="{FF2B5EF4-FFF2-40B4-BE49-F238E27FC236}">
                <a16:creationId xmlns:a16="http://schemas.microsoft.com/office/drawing/2014/main" id="{C9136F37-8913-B042-A59D-C20634EF4C0F}"/>
              </a:ext>
            </a:extLst>
          </p:cNvPr>
          <p:cNvSpPr txBox="1"/>
          <p:nvPr/>
        </p:nvSpPr>
        <p:spPr>
          <a:xfrm>
            <a:off x="8119533" y="3165118"/>
            <a:ext cx="1532467" cy="369332"/>
          </a:xfrm>
          <a:prstGeom prst="rect">
            <a:avLst/>
          </a:prstGeom>
          <a:noFill/>
        </p:spPr>
        <p:txBody>
          <a:bodyPr wrap="square">
            <a:spAutoFit/>
          </a:bodyPr>
          <a:lstStyle/>
          <a:p>
            <a:r>
              <a:rPr kumimoji="1" lang="en-US" altLang="zh-CN" dirty="0"/>
              <a:t>Waveform</a:t>
            </a:r>
            <a:endParaRPr lang="zh-CN" altLang="en-US" dirty="0"/>
          </a:p>
        </p:txBody>
      </p:sp>
      <p:sp>
        <p:nvSpPr>
          <p:cNvPr id="9" name="文本框 8">
            <a:extLst>
              <a:ext uri="{FF2B5EF4-FFF2-40B4-BE49-F238E27FC236}">
                <a16:creationId xmlns:a16="http://schemas.microsoft.com/office/drawing/2014/main" id="{A18228B1-85B5-C642-B68B-65FEED552F3B}"/>
              </a:ext>
            </a:extLst>
          </p:cNvPr>
          <p:cNvSpPr txBox="1"/>
          <p:nvPr/>
        </p:nvSpPr>
        <p:spPr>
          <a:xfrm>
            <a:off x="2836333" y="4836345"/>
            <a:ext cx="1532467" cy="369332"/>
          </a:xfrm>
          <a:prstGeom prst="rect">
            <a:avLst/>
          </a:prstGeom>
          <a:noFill/>
        </p:spPr>
        <p:txBody>
          <a:bodyPr wrap="square">
            <a:spAutoFit/>
          </a:bodyPr>
          <a:lstStyle/>
          <a:p>
            <a:r>
              <a:rPr kumimoji="1" lang="en-US" altLang="zh-CN" dirty="0"/>
              <a:t>Video frames</a:t>
            </a:r>
            <a:endParaRPr lang="zh-CN" altLang="en-US" dirty="0"/>
          </a:p>
        </p:txBody>
      </p:sp>
      <p:sp>
        <p:nvSpPr>
          <p:cNvPr id="10" name="页脚占位符 9">
            <a:extLst>
              <a:ext uri="{FF2B5EF4-FFF2-40B4-BE49-F238E27FC236}">
                <a16:creationId xmlns:a16="http://schemas.microsoft.com/office/drawing/2014/main" id="{2569E0E5-533A-9643-A633-5860A52B10F4}"/>
              </a:ext>
            </a:extLst>
          </p:cNvPr>
          <p:cNvSpPr>
            <a:spLocks noGrp="1"/>
          </p:cNvSpPr>
          <p:nvPr>
            <p:ph type="ftr" sz="quarter" idx="11"/>
          </p:nvPr>
        </p:nvSpPr>
        <p:spPr/>
        <p:txBody>
          <a:bodyPr/>
          <a:lstStyle/>
          <a:p>
            <a:r>
              <a:rPr kumimoji="1" lang="en" altLang="zh-CN"/>
              <a:t>Multimodal Self-Supervised Learning of General Audio Representations</a:t>
            </a:r>
            <a:endParaRPr kumimoji="1" lang="zh-CN" altLang="en-US"/>
          </a:p>
        </p:txBody>
      </p:sp>
    </p:spTree>
    <p:extLst>
      <p:ext uri="{BB962C8B-B14F-4D97-AF65-F5344CB8AC3E}">
        <p14:creationId xmlns:p14="http://schemas.microsoft.com/office/powerpoint/2010/main" val="4140293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8A4AB-573E-C94F-9E54-5BC6AE39FF2D}"/>
              </a:ext>
            </a:extLst>
          </p:cNvPr>
          <p:cNvSpPr>
            <a:spLocks noGrp="1"/>
          </p:cNvSpPr>
          <p:nvPr>
            <p:ph type="title"/>
          </p:nvPr>
        </p:nvSpPr>
        <p:spPr/>
        <p:txBody>
          <a:bodyPr/>
          <a:lstStyle/>
          <a:p>
            <a:r>
              <a:rPr kumimoji="1" lang="en-US" altLang="zh-CN" dirty="0"/>
              <a:t>Results</a:t>
            </a:r>
            <a:endParaRPr kumimoji="1" lang="zh-CN" altLang="en-US" dirty="0"/>
          </a:p>
        </p:txBody>
      </p:sp>
      <p:pic>
        <p:nvPicPr>
          <p:cNvPr id="1026" name="Picture 2">
            <a:extLst>
              <a:ext uri="{FF2B5EF4-FFF2-40B4-BE49-F238E27FC236}">
                <a16:creationId xmlns:a16="http://schemas.microsoft.com/office/drawing/2014/main" id="{6A3C208B-6243-E442-B792-732ACF29AB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19839" y="1954477"/>
            <a:ext cx="10752321" cy="411612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线箭头连接符 7">
            <a:extLst>
              <a:ext uri="{FF2B5EF4-FFF2-40B4-BE49-F238E27FC236}">
                <a16:creationId xmlns:a16="http://schemas.microsoft.com/office/drawing/2014/main" id="{27276EA9-A506-2940-A042-23CB10150CF2}"/>
              </a:ext>
            </a:extLst>
          </p:cNvPr>
          <p:cNvCxnSpPr>
            <a:cxnSpLocks/>
          </p:cNvCxnSpPr>
          <p:nvPr/>
        </p:nvCxnSpPr>
        <p:spPr>
          <a:xfrm flipV="1">
            <a:off x="8619067" y="3183466"/>
            <a:ext cx="0" cy="227753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23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solidFill>
                  <a:schemeClr val="accent3"/>
                </a:solidFill>
              </a:rPr>
              <a:t>Preliminary</a:t>
            </a:r>
          </a:p>
          <a:p>
            <a:endParaRPr kumimoji="1" lang="en-US" altLang="zh-CN" dirty="0">
              <a:solidFill>
                <a:schemeClr val="accent3"/>
              </a:solidFill>
            </a:endParaRPr>
          </a:p>
          <a:p>
            <a:r>
              <a:rPr kumimoji="1" lang="en-US" altLang="zh-CN" dirty="0">
                <a:solidFill>
                  <a:schemeClr val="accent3"/>
                </a:solidFill>
              </a:rPr>
              <a:t>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solidFill>
                <a:schemeClr val="accent3"/>
              </a:solidFill>
            </a:endParaRPr>
          </a:p>
          <a:p>
            <a:r>
              <a:rPr kumimoji="1" lang="en-US" altLang="zh-CN" dirty="0">
                <a:solidFill>
                  <a:schemeClr val="accent3"/>
                </a:solidFill>
              </a:rPr>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1"/>
                </a:solidFill>
              </a:rPr>
              <a:t>Audio</a:t>
            </a:r>
            <a:r>
              <a:rPr kumimoji="1" lang="en-US" altLang="zh-CN" dirty="0"/>
              <a:t> + </a:t>
            </a:r>
            <a:r>
              <a:rPr kumimoji="1" lang="en-US" altLang="zh-CN" b="1" dirty="0">
                <a:solidFill>
                  <a:schemeClr val="accent6"/>
                </a:solidFill>
              </a:rPr>
              <a:t>Video</a:t>
            </a:r>
            <a:r>
              <a:rPr kumimoji="1" lang="en-US" altLang="zh-CN" dirty="0"/>
              <a:t> + </a:t>
            </a:r>
            <a:r>
              <a:rPr kumimoji="1" lang="en-US" altLang="zh-CN" b="1" dirty="0">
                <a:solidFill>
                  <a:srgbClr val="C00000"/>
                </a:solidFill>
              </a:rPr>
              <a:t>Text</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13036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C2FB0-1652-2C4D-A672-A14121242CAD}"/>
              </a:ext>
            </a:extLst>
          </p:cNvPr>
          <p:cNvSpPr>
            <a:spLocks noGrp="1"/>
          </p:cNvSpPr>
          <p:nvPr>
            <p:ph type="title"/>
          </p:nvPr>
        </p:nvSpPr>
        <p:spPr/>
        <p:txBody>
          <a:bodyPr/>
          <a:lstStyle/>
          <a:p>
            <a:r>
              <a:rPr kumimoji="1" lang="en-US" altLang="zh-CN" dirty="0"/>
              <a:t>Extending modalities to </a:t>
            </a:r>
            <a:r>
              <a:rPr kumimoji="1" lang="en-US" altLang="zh-CN" b="1" dirty="0">
                <a:solidFill>
                  <a:srgbClr val="C00000"/>
                </a:solidFill>
              </a:rPr>
              <a:t>Text</a:t>
            </a:r>
            <a:endParaRPr kumimoji="1" lang="zh-CN" altLang="en-US" b="1" dirty="0">
              <a:solidFill>
                <a:srgbClr val="C00000"/>
              </a:solidFill>
            </a:endParaRPr>
          </a:p>
        </p:txBody>
      </p:sp>
      <p:sp>
        <p:nvSpPr>
          <p:cNvPr id="3" name="内容占位符 2">
            <a:extLst>
              <a:ext uri="{FF2B5EF4-FFF2-40B4-BE49-F238E27FC236}">
                <a16:creationId xmlns:a16="http://schemas.microsoft.com/office/drawing/2014/main" id="{89A6F01F-46FD-6E41-A69F-B3AC26595FEB}"/>
              </a:ext>
            </a:extLst>
          </p:cNvPr>
          <p:cNvSpPr>
            <a:spLocks noGrp="1"/>
          </p:cNvSpPr>
          <p:nvPr>
            <p:ph idx="1"/>
          </p:nvPr>
        </p:nvSpPr>
        <p:spPr>
          <a:xfrm>
            <a:off x="838200" y="1825625"/>
            <a:ext cx="10515600" cy="4667250"/>
          </a:xfrm>
        </p:spPr>
        <p:txBody>
          <a:bodyPr>
            <a:normAutofit/>
          </a:bodyPr>
          <a:lstStyle/>
          <a:p>
            <a:r>
              <a:rPr kumimoji="1" lang="en-US" altLang="zh-CN" b="1" dirty="0">
                <a:solidFill>
                  <a:schemeClr val="accent6"/>
                </a:solidFill>
              </a:rPr>
              <a:t>Video</a:t>
            </a:r>
            <a:r>
              <a:rPr kumimoji="1" lang="en-US" altLang="zh-CN" dirty="0"/>
              <a:t>                              </a:t>
            </a:r>
            <a:r>
              <a:rPr kumimoji="1" lang="en-US" altLang="zh-CN" b="1" dirty="0">
                <a:solidFill>
                  <a:schemeClr val="accent1"/>
                </a:solidFill>
              </a:rPr>
              <a:t>Audio</a:t>
            </a:r>
          </a:p>
          <a:p>
            <a:pPr marL="0" indent="0">
              <a:buNone/>
            </a:pPr>
            <a:r>
              <a:rPr kumimoji="1" lang="en-US" altLang="zh-CN" b="1" dirty="0">
                <a:solidFill>
                  <a:schemeClr val="accent1"/>
                </a:solidFill>
              </a:rPr>
              <a:t>	 </a:t>
            </a:r>
            <a:r>
              <a:rPr kumimoji="1" lang="en-US" altLang="zh-CN" dirty="0"/>
              <a:t>(temporarily aligned)</a:t>
            </a:r>
          </a:p>
          <a:p>
            <a:r>
              <a:rPr kumimoji="1" lang="en-US" altLang="zh-CN" b="1" dirty="0">
                <a:solidFill>
                  <a:srgbClr val="C00000"/>
                </a:solidFill>
              </a:rPr>
              <a:t>Text?</a:t>
            </a:r>
            <a:endParaRPr kumimoji="1" lang="en-US" altLang="zh-CN" b="1" dirty="0">
              <a:solidFill>
                <a:schemeClr val="accent1"/>
              </a:solidFill>
            </a:endParaRPr>
          </a:p>
          <a:p>
            <a:endParaRPr kumimoji="1" lang="en-US" altLang="zh-CN" dirty="0"/>
          </a:p>
          <a:p>
            <a:r>
              <a:rPr kumimoji="1" lang="en-US" altLang="zh-CN" dirty="0"/>
              <a:t>How can we get </a:t>
            </a:r>
            <a:r>
              <a:rPr kumimoji="1" lang="en-US" altLang="zh-CN" b="1" dirty="0">
                <a:solidFill>
                  <a:srgbClr val="C00000"/>
                </a:solidFill>
              </a:rPr>
              <a:t>Text</a:t>
            </a:r>
            <a:r>
              <a:rPr kumimoji="1" lang="en-US" altLang="zh-CN" dirty="0"/>
              <a:t> aligned with </a:t>
            </a:r>
            <a:r>
              <a:rPr kumimoji="1" lang="en-US" altLang="zh-CN" b="1" dirty="0">
                <a:solidFill>
                  <a:schemeClr val="accent1"/>
                </a:solidFill>
              </a:rPr>
              <a:t>Audio</a:t>
            </a:r>
            <a:r>
              <a:rPr kumimoji="1" lang="en-US" altLang="zh-CN" dirty="0"/>
              <a:t> and </a:t>
            </a:r>
            <a:r>
              <a:rPr kumimoji="1" lang="en-US" altLang="zh-CN" b="1" dirty="0">
                <a:solidFill>
                  <a:schemeClr val="accent6"/>
                </a:solidFill>
              </a:rPr>
              <a:t>Video</a:t>
            </a:r>
            <a:r>
              <a:rPr kumimoji="1" lang="en-US" altLang="zh-CN" dirty="0"/>
              <a:t>?</a:t>
            </a:r>
            <a:r>
              <a:rPr kumimoji="1" lang="zh-CN" altLang="en-US" dirty="0"/>
              <a:t> </a:t>
            </a:r>
            <a:r>
              <a:rPr kumimoji="1" lang="en-US" altLang="zh-CN" dirty="0"/>
              <a:t>🤔</a:t>
            </a:r>
          </a:p>
          <a:p>
            <a:pPr lvl="1"/>
            <a:r>
              <a:rPr kumimoji="1" lang="en-US" altLang="zh-CN" dirty="0"/>
              <a:t>ASR (</a:t>
            </a:r>
            <a:r>
              <a:rPr lang="en" altLang="zh-CN" b="1" dirty="0"/>
              <a:t>A</a:t>
            </a:r>
            <a:r>
              <a:rPr lang="en" altLang="zh-CN" dirty="0"/>
              <a:t>utomatic </a:t>
            </a:r>
            <a:r>
              <a:rPr lang="en" altLang="zh-CN" b="1" dirty="0"/>
              <a:t>S</a:t>
            </a:r>
            <a:r>
              <a:rPr lang="en" altLang="zh-CN" dirty="0"/>
              <a:t>peech </a:t>
            </a:r>
            <a:r>
              <a:rPr lang="en" altLang="zh-CN" b="1" dirty="0"/>
              <a:t>R</a:t>
            </a:r>
            <a:r>
              <a:rPr lang="en" altLang="zh-CN" dirty="0"/>
              <a:t>ecognition)</a:t>
            </a:r>
            <a:r>
              <a:rPr kumimoji="1" lang="en-US" altLang="zh-CN" dirty="0"/>
              <a:t> from speech</a:t>
            </a:r>
          </a:p>
          <a:p>
            <a:pPr lvl="1"/>
            <a:r>
              <a:rPr kumimoji="1" lang="en-US" altLang="zh-CN" dirty="0"/>
              <a:t>Text labels from AudioSet (no longer self-supervised)</a:t>
            </a:r>
          </a:p>
          <a:p>
            <a:pPr marL="457200" lvl="1" indent="0">
              <a:buNone/>
            </a:pPr>
            <a:r>
              <a:rPr kumimoji="1" lang="en-US" altLang="zh-CN" dirty="0"/>
              <a:t>👆already applied</a:t>
            </a:r>
            <a:r>
              <a:rPr kumimoji="1" lang="zh-CN" altLang="en-US" dirty="0"/>
              <a:t> </a:t>
            </a:r>
            <a:r>
              <a:rPr kumimoji="1" lang="en-US" altLang="zh-CN" dirty="0"/>
              <a:t>in some papers</a:t>
            </a:r>
          </a:p>
          <a:p>
            <a:pPr lvl="1"/>
            <a:r>
              <a:rPr kumimoji="1" lang="en-US" altLang="zh-CN" dirty="0"/>
              <a:t>Audio caption datasets</a:t>
            </a:r>
          </a:p>
          <a:p>
            <a:pPr lvl="1"/>
            <a:r>
              <a:rPr kumimoji="1" lang="en-US" altLang="zh-CN" dirty="0"/>
              <a:t>…</a:t>
            </a:r>
          </a:p>
          <a:p>
            <a:pPr lvl="1"/>
            <a:endParaRPr kumimoji="1" lang="en-US" altLang="zh-CN" dirty="0"/>
          </a:p>
          <a:p>
            <a:pPr lvl="1"/>
            <a:endParaRPr kumimoji="1" lang="en-US" altLang="zh-CN" dirty="0"/>
          </a:p>
          <a:p>
            <a:pPr marL="457200" lvl="1" indent="0">
              <a:buNone/>
            </a:pPr>
            <a:endParaRPr kumimoji="1" lang="en-US" altLang="zh-CN" dirty="0"/>
          </a:p>
          <a:p>
            <a:endParaRPr kumimoji="1" lang="en-US" altLang="zh-CN" dirty="0"/>
          </a:p>
          <a:p>
            <a:endParaRPr kumimoji="1" lang="zh-CN" altLang="en-US" dirty="0"/>
          </a:p>
        </p:txBody>
      </p:sp>
      <p:cxnSp>
        <p:nvCxnSpPr>
          <p:cNvPr id="8" name="直线连接符 7">
            <a:extLst>
              <a:ext uri="{FF2B5EF4-FFF2-40B4-BE49-F238E27FC236}">
                <a16:creationId xmlns:a16="http://schemas.microsoft.com/office/drawing/2014/main" id="{720EF492-F286-B84A-B499-03F2A18417F3}"/>
              </a:ext>
            </a:extLst>
          </p:cNvPr>
          <p:cNvCxnSpPr/>
          <p:nvPr/>
        </p:nvCxnSpPr>
        <p:spPr>
          <a:xfrm>
            <a:off x="1354667" y="4690533"/>
            <a:ext cx="693420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0" name="直线箭头连接符 9">
            <a:extLst>
              <a:ext uri="{FF2B5EF4-FFF2-40B4-BE49-F238E27FC236}">
                <a16:creationId xmlns:a16="http://schemas.microsoft.com/office/drawing/2014/main" id="{FA7E0AA9-F272-874C-B29E-DEC0EC1D5F89}"/>
              </a:ext>
            </a:extLst>
          </p:cNvPr>
          <p:cNvCxnSpPr/>
          <p:nvPr/>
        </p:nvCxnSpPr>
        <p:spPr>
          <a:xfrm>
            <a:off x="2328333" y="2065867"/>
            <a:ext cx="2404534" cy="0"/>
          </a:xfrm>
          <a:prstGeom prst="straightConnector1">
            <a:avLst/>
          </a:prstGeom>
          <a:ln w="38100">
            <a:solidFill>
              <a:schemeClr val="accent2"/>
            </a:solidFill>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275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449B5-A8AC-8B4C-B285-CCDC187A02E1}"/>
              </a:ext>
            </a:extLst>
          </p:cNvPr>
          <p:cNvSpPr>
            <a:spLocks noGrp="1"/>
          </p:cNvSpPr>
          <p:nvPr>
            <p:ph type="title"/>
          </p:nvPr>
        </p:nvSpPr>
        <p:spPr/>
        <p:txBody>
          <a:bodyPr/>
          <a:lstStyle/>
          <a:p>
            <a:r>
              <a:rPr kumimoji="1" lang="en-US" altLang="zh-CN" u="sng" dirty="0"/>
              <a:t>Recall</a:t>
            </a:r>
            <a:r>
              <a:rPr kumimoji="1" lang="en-US" altLang="zh-CN" dirty="0"/>
              <a:t> Spectrogram &amp; Waveform &amp; Video</a:t>
            </a:r>
            <a:endParaRPr kumimoji="1" lang="zh-CN" altLang="en-US" dirty="0"/>
          </a:p>
        </p:txBody>
      </p:sp>
      <p:pic>
        <p:nvPicPr>
          <p:cNvPr id="5" name="内容占位符 4">
            <a:extLst>
              <a:ext uri="{FF2B5EF4-FFF2-40B4-BE49-F238E27FC236}">
                <a16:creationId xmlns:a16="http://schemas.microsoft.com/office/drawing/2014/main" id="{070DD576-8F83-1C49-AB62-A961EFF1CDFF}"/>
              </a:ext>
            </a:extLst>
          </p:cNvPr>
          <p:cNvPicPr>
            <a:picLocks noGrp="1" noChangeAspect="1"/>
          </p:cNvPicPr>
          <p:nvPr>
            <p:ph idx="1"/>
          </p:nvPr>
        </p:nvPicPr>
        <p:blipFill>
          <a:blip r:embed="rId3"/>
          <a:stretch>
            <a:fillRect/>
          </a:stretch>
        </p:blipFill>
        <p:spPr>
          <a:xfrm>
            <a:off x="2628900" y="2255044"/>
            <a:ext cx="6934200" cy="3492500"/>
          </a:xfrm>
        </p:spPr>
      </p:pic>
      <p:sp>
        <p:nvSpPr>
          <p:cNvPr id="7" name="文本框 6">
            <a:extLst>
              <a:ext uri="{FF2B5EF4-FFF2-40B4-BE49-F238E27FC236}">
                <a16:creationId xmlns:a16="http://schemas.microsoft.com/office/drawing/2014/main" id="{936C323E-AC5D-A44C-800E-727B91C618D1}"/>
              </a:ext>
            </a:extLst>
          </p:cNvPr>
          <p:cNvSpPr txBox="1"/>
          <p:nvPr/>
        </p:nvSpPr>
        <p:spPr>
          <a:xfrm>
            <a:off x="8119533" y="5378212"/>
            <a:ext cx="1532467" cy="369332"/>
          </a:xfrm>
          <a:prstGeom prst="rect">
            <a:avLst/>
          </a:prstGeom>
          <a:noFill/>
        </p:spPr>
        <p:txBody>
          <a:bodyPr wrap="square">
            <a:spAutoFit/>
          </a:bodyPr>
          <a:lstStyle/>
          <a:p>
            <a:r>
              <a:rPr kumimoji="1" lang="en-US" altLang="zh-CN" dirty="0"/>
              <a:t>Spectrogram</a:t>
            </a:r>
            <a:endParaRPr lang="zh-CN" altLang="en-US" dirty="0"/>
          </a:p>
        </p:txBody>
      </p:sp>
      <p:sp>
        <p:nvSpPr>
          <p:cNvPr id="8" name="文本框 7">
            <a:extLst>
              <a:ext uri="{FF2B5EF4-FFF2-40B4-BE49-F238E27FC236}">
                <a16:creationId xmlns:a16="http://schemas.microsoft.com/office/drawing/2014/main" id="{C9136F37-8913-B042-A59D-C20634EF4C0F}"/>
              </a:ext>
            </a:extLst>
          </p:cNvPr>
          <p:cNvSpPr txBox="1"/>
          <p:nvPr/>
        </p:nvSpPr>
        <p:spPr>
          <a:xfrm>
            <a:off x="8119533" y="3165118"/>
            <a:ext cx="1532467" cy="369332"/>
          </a:xfrm>
          <a:prstGeom prst="rect">
            <a:avLst/>
          </a:prstGeom>
          <a:noFill/>
        </p:spPr>
        <p:txBody>
          <a:bodyPr wrap="square">
            <a:spAutoFit/>
          </a:bodyPr>
          <a:lstStyle/>
          <a:p>
            <a:r>
              <a:rPr kumimoji="1" lang="en-US" altLang="zh-CN" dirty="0"/>
              <a:t>Waveform</a:t>
            </a:r>
            <a:endParaRPr lang="zh-CN" altLang="en-US" dirty="0"/>
          </a:p>
        </p:txBody>
      </p:sp>
      <p:sp>
        <p:nvSpPr>
          <p:cNvPr id="9" name="文本框 8">
            <a:extLst>
              <a:ext uri="{FF2B5EF4-FFF2-40B4-BE49-F238E27FC236}">
                <a16:creationId xmlns:a16="http://schemas.microsoft.com/office/drawing/2014/main" id="{A18228B1-85B5-C642-B68B-65FEED552F3B}"/>
              </a:ext>
            </a:extLst>
          </p:cNvPr>
          <p:cNvSpPr txBox="1"/>
          <p:nvPr/>
        </p:nvSpPr>
        <p:spPr>
          <a:xfrm>
            <a:off x="2836333" y="4836345"/>
            <a:ext cx="1532467" cy="369332"/>
          </a:xfrm>
          <a:prstGeom prst="rect">
            <a:avLst/>
          </a:prstGeom>
          <a:noFill/>
        </p:spPr>
        <p:txBody>
          <a:bodyPr wrap="square">
            <a:spAutoFit/>
          </a:bodyPr>
          <a:lstStyle/>
          <a:p>
            <a:r>
              <a:rPr kumimoji="1" lang="en-US" altLang="zh-CN" dirty="0"/>
              <a:t>Video frames</a:t>
            </a:r>
            <a:endParaRPr lang="zh-CN" altLang="en-US" dirty="0"/>
          </a:p>
        </p:txBody>
      </p:sp>
      <p:sp>
        <p:nvSpPr>
          <p:cNvPr id="10" name="页脚占位符 9">
            <a:extLst>
              <a:ext uri="{FF2B5EF4-FFF2-40B4-BE49-F238E27FC236}">
                <a16:creationId xmlns:a16="http://schemas.microsoft.com/office/drawing/2014/main" id="{2569E0E5-533A-9643-A633-5860A52B10F4}"/>
              </a:ext>
            </a:extLst>
          </p:cNvPr>
          <p:cNvSpPr>
            <a:spLocks noGrp="1"/>
          </p:cNvSpPr>
          <p:nvPr>
            <p:ph type="ftr" sz="quarter" idx="11"/>
          </p:nvPr>
        </p:nvSpPr>
        <p:spPr/>
        <p:txBody>
          <a:bodyPr/>
          <a:lstStyle/>
          <a:p>
            <a:r>
              <a:rPr kumimoji="1" lang="en" altLang="zh-CN"/>
              <a:t>Multimodal Self-Supervised Learning of General Audio Representations</a:t>
            </a:r>
            <a:endParaRPr kumimoji="1" lang="zh-CN" altLang="en-US"/>
          </a:p>
        </p:txBody>
      </p:sp>
      <p:sp>
        <p:nvSpPr>
          <p:cNvPr id="11" name="文本框 10">
            <a:extLst>
              <a:ext uri="{FF2B5EF4-FFF2-40B4-BE49-F238E27FC236}">
                <a16:creationId xmlns:a16="http://schemas.microsoft.com/office/drawing/2014/main" id="{3924B994-B92B-3649-A568-CB4FB16E9994}"/>
              </a:ext>
            </a:extLst>
          </p:cNvPr>
          <p:cNvSpPr txBox="1"/>
          <p:nvPr/>
        </p:nvSpPr>
        <p:spPr>
          <a:xfrm>
            <a:off x="8136466" y="3178374"/>
            <a:ext cx="1532467" cy="369332"/>
          </a:xfrm>
          <a:prstGeom prst="rect">
            <a:avLst/>
          </a:prstGeom>
          <a:solidFill>
            <a:schemeClr val="bg1"/>
          </a:solidFill>
        </p:spPr>
        <p:txBody>
          <a:bodyPr wrap="square">
            <a:spAutoFit/>
          </a:bodyPr>
          <a:lstStyle/>
          <a:p>
            <a:r>
              <a:rPr kumimoji="1" lang="en-US" altLang="zh-CN" dirty="0"/>
              <a:t>       Text</a:t>
            </a:r>
            <a:endParaRPr lang="zh-CN" altLang="en-US" dirty="0"/>
          </a:p>
        </p:txBody>
      </p:sp>
      <p:sp>
        <p:nvSpPr>
          <p:cNvPr id="12" name="文本框 11">
            <a:extLst>
              <a:ext uri="{FF2B5EF4-FFF2-40B4-BE49-F238E27FC236}">
                <a16:creationId xmlns:a16="http://schemas.microsoft.com/office/drawing/2014/main" id="{618ACBC2-88A2-BB45-ACBA-29E4E657F126}"/>
              </a:ext>
            </a:extLst>
          </p:cNvPr>
          <p:cNvSpPr txBox="1"/>
          <p:nvPr/>
        </p:nvSpPr>
        <p:spPr>
          <a:xfrm>
            <a:off x="8035670" y="2255044"/>
            <a:ext cx="1942492" cy="923330"/>
          </a:xfrm>
          <a:prstGeom prst="rect">
            <a:avLst/>
          </a:prstGeom>
          <a:solidFill>
            <a:schemeClr val="bg1"/>
          </a:solidFill>
          <a:ln>
            <a:solidFill>
              <a:schemeClr val="tx1"/>
            </a:solidFill>
          </a:ln>
        </p:spPr>
        <p:txBody>
          <a:bodyPr wrap="square" rtlCol="0">
            <a:spAutoFit/>
          </a:bodyPr>
          <a:lstStyle/>
          <a:p>
            <a:r>
              <a:rPr kumimoji="1" lang="en-US" altLang="zh-CN" b="1" dirty="0"/>
              <a:t>“First, we should draw a straight line…”</a:t>
            </a:r>
          </a:p>
        </p:txBody>
      </p:sp>
      <p:pic>
        <p:nvPicPr>
          <p:cNvPr id="13" name="图片 12">
            <a:extLst>
              <a:ext uri="{FF2B5EF4-FFF2-40B4-BE49-F238E27FC236}">
                <a16:creationId xmlns:a16="http://schemas.microsoft.com/office/drawing/2014/main" id="{E02562DB-A8D4-4F4E-922B-99B33A03B0C4}"/>
              </a:ext>
            </a:extLst>
          </p:cNvPr>
          <p:cNvPicPr>
            <a:picLocks noChangeAspect="1"/>
          </p:cNvPicPr>
          <p:nvPr/>
        </p:nvPicPr>
        <p:blipFill>
          <a:blip r:embed="rId4"/>
          <a:stretch>
            <a:fillRect/>
          </a:stretch>
        </p:blipFill>
        <p:spPr>
          <a:xfrm>
            <a:off x="10079762" y="2486295"/>
            <a:ext cx="460828" cy="460828"/>
          </a:xfrm>
          <a:prstGeom prst="rect">
            <a:avLst/>
          </a:prstGeom>
        </p:spPr>
      </p:pic>
      <p:cxnSp>
        <p:nvCxnSpPr>
          <p:cNvPr id="16" name="直线箭头连接符 15">
            <a:extLst>
              <a:ext uri="{FF2B5EF4-FFF2-40B4-BE49-F238E27FC236}">
                <a16:creationId xmlns:a16="http://schemas.microsoft.com/office/drawing/2014/main" id="{A61A4DE7-1DCD-9243-9730-51B2F86E151C}"/>
              </a:ext>
            </a:extLst>
          </p:cNvPr>
          <p:cNvCxnSpPr/>
          <p:nvPr/>
        </p:nvCxnSpPr>
        <p:spPr>
          <a:xfrm>
            <a:off x="8898465" y="3547706"/>
            <a:ext cx="0" cy="999067"/>
          </a:xfrm>
          <a:prstGeom prst="straightConnector1">
            <a:avLst/>
          </a:prstGeom>
          <a:ln w="38100">
            <a:headEnd type="triangl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316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9C988-4604-D949-8EA0-8AABF24119E2}"/>
              </a:ext>
            </a:extLst>
          </p:cNvPr>
          <p:cNvSpPr>
            <a:spLocks noGrp="1"/>
          </p:cNvSpPr>
          <p:nvPr>
            <p:ph type="title"/>
          </p:nvPr>
        </p:nvSpPr>
        <p:spPr/>
        <p:txBody>
          <a:bodyPr/>
          <a:lstStyle/>
          <a:p>
            <a:r>
              <a:rPr kumimoji="1" lang="en-US" altLang="zh-CN" dirty="0"/>
              <a:t>Projection strategies</a:t>
            </a:r>
            <a:endParaRPr kumimoji="1" lang="zh-CN" altLang="en-US" dirty="0"/>
          </a:p>
        </p:txBody>
      </p:sp>
      <p:sp>
        <p:nvSpPr>
          <p:cNvPr id="3" name="内容占位符 2">
            <a:extLst>
              <a:ext uri="{FF2B5EF4-FFF2-40B4-BE49-F238E27FC236}">
                <a16:creationId xmlns:a16="http://schemas.microsoft.com/office/drawing/2014/main" id="{366A4029-9372-B14A-8B48-AD1BF90AB1BD}"/>
              </a:ext>
            </a:extLst>
          </p:cNvPr>
          <p:cNvSpPr>
            <a:spLocks noGrp="1"/>
          </p:cNvSpPr>
          <p:nvPr>
            <p:ph idx="1"/>
          </p:nvPr>
        </p:nvSpPr>
        <p:spPr/>
        <p:txBody>
          <a:bodyPr/>
          <a:lstStyle/>
          <a:p>
            <a:r>
              <a:rPr kumimoji="1" lang="en-US" altLang="zh-CN" b="1" dirty="0">
                <a:solidFill>
                  <a:srgbClr val="C00000"/>
                </a:solidFill>
              </a:rPr>
              <a:t>Text</a:t>
            </a:r>
            <a:r>
              <a:rPr kumimoji="1" lang="en-US" altLang="zh-CN" dirty="0"/>
              <a:t>, </a:t>
            </a:r>
            <a:r>
              <a:rPr kumimoji="1" lang="en-US" altLang="zh-CN" b="1" dirty="0">
                <a:solidFill>
                  <a:schemeClr val="accent6"/>
                </a:solidFill>
              </a:rPr>
              <a:t>Video</a:t>
            </a:r>
            <a:r>
              <a:rPr kumimoji="1" lang="en-US" altLang="zh-CN" dirty="0"/>
              <a:t> and </a:t>
            </a:r>
            <a:r>
              <a:rPr kumimoji="1" lang="en-US" altLang="zh-CN" b="1" dirty="0">
                <a:solidFill>
                  <a:schemeClr val="accent1"/>
                </a:solidFill>
              </a:rPr>
              <a:t>Audio</a:t>
            </a:r>
            <a:r>
              <a:rPr kumimoji="1" lang="en-US" altLang="zh-CN" dirty="0"/>
              <a:t> have different granularities (</a:t>
            </a:r>
            <a:r>
              <a:rPr kumimoji="1" lang="zh-CN" altLang="en-US" dirty="0"/>
              <a:t>粒度</a:t>
            </a:r>
            <a:r>
              <a:rPr kumimoji="1" lang="en-US" altLang="zh-CN" dirty="0"/>
              <a:t>) </a:t>
            </a:r>
          </a:p>
          <a:p>
            <a:endParaRPr kumimoji="1" lang="en-US" altLang="zh-CN" dirty="0"/>
          </a:p>
          <a:p>
            <a:endParaRPr kumimoji="1" lang="zh-CN" altLang="en-US" dirty="0"/>
          </a:p>
        </p:txBody>
      </p:sp>
      <p:pic>
        <p:nvPicPr>
          <p:cNvPr id="2050" name="Picture 2">
            <a:extLst>
              <a:ext uri="{FF2B5EF4-FFF2-40B4-BE49-F238E27FC236}">
                <a16:creationId xmlns:a16="http://schemas.microsoft.com/office/drawing/2014/main" id="{54A7B89D-254A-7146-829B-CC7DBB4E03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38"/>
          <a:stretch/>
        </p:blipFill>
        <p:spPr bwMode="auto">
          <a:xfrm>
            <a:off x="681567" y="3325575"/>
            <a:ext cx="1858434" cy="2402655"/>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9D194F13-7513-BC4B-9BFC-51FDBF96F2D6}"/>
              </a:ext>
            </a:extLst>
          </p:cNvPr>
          <p:cNvSpPr>
            <a:spLocks noGrp="1"/>
          </p:cNvSpPr>
          <p:nvPr>
            <p:ph type="ftr" sz="quarter" idx="11"/>
          </p:nvPr>
        </p:nvSpPr>
        <p:spPr/>
        <p:txBody>
          <a:bodyPr/>
          <a:lstStyle/>
          <a:p>
            <a:r>
              <a:rPr kumimoji="1" lang="en" altLang="zh-CN" dirty="0"/>
              <a:t>Self-Supervised </a:t>
            </a:r>
            <a:r>
              <a:rPr kumimoji="1" lang="en" altLang="zh-CN" dirty="0" err="1"/>
              <a:t>MultiModal</a:t>
            </a:r>
            <a:r>
              <a:rPr kumimoji="1" lang="en" altLang="zh-CN" dirty="0"/>
              <a:t> Versatile Networks</a:t>
            </a:r>
          </a:p>
        </p:txBody>
      </p:sp>
      <p:pic>
        <p:nvPicPr>
          <p:cNvPr id="10" name="Picture 2">
            <a:extLst>
              <a:ext uri="{FF2B5EF4-FFF2-40B4-BE49-F238E27FC236}">
                <a16:creationId xmlns:a16="http://schemas.microsoft.com/office/drawing/2014/main" id="{993F542F-2E56-2E46-ACBB-8F1C6F6FE9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431"/>
          <a:stretch/>
        </p:blipFill>
        <p:spPr bwMode="auto">
          <a:xfrm>
            <a:off x="681567" y="3325575"/>
            <a:ext cx="4068234" cy="24026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3543549F-E2A9-1546-9732-31EE55629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712"/>
          <a:stretch/>
        </p:blipFill>
        <p:spPr bwMode="auto">
          <a:xfrm>
            <a:off x="681566" y="3325575"/>
            <a:ext cx="6311901" cy="240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986DFA7-837F-4C48-BE32-A73216576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66" y="3325575"/>
            <a:ext cx="10828867" cy="240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DFFB3-DF9F-1940-8D36-07F2C6E69FA5}"/>
              </a:ext>
            </a:extLst>
          </p:cNvPr>
          <p:cNvSpPr>
            <a:spLocks noGrp="1"/>
          </p:cNvSpPr>
          <p:nvPr>
            <p:ph type="title"/>
          </p:nvPr>
        </p:nvSpPr>
        <p:spPr/>
        <p:txBody>
          <a:bodyPr/>
          <a:lstStyle/>
          <a:p>
            <a:r>
              <a:rPr kumimoji="1" lang="en-US" altLang="zh-CN" dirty="0"/>
              <a:t>Representation of an Audio signal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211062-F5B2-7A44-A766-34371D5FD76C}"/>
                  </a:ext>
                </a:extLst>
              </p:cNvPr>
              <p:cNvSpPr>
                <a:spLocks noGrp="1"/>
              </p:cNvSpPr>
              <p:nvPr>
                <p:ph idx="1"/>
              </p:nvPr>
            </p:nvSpPr>
            <p:spPr/>
            <p:txBody>
              <a:bodyPr/>
              <a:lstStyle/>
              <a:p>
                <a:r>
                  <a:rPr kumimoji="1" lang="en-US" altLang="zh-CN" dirty="0"/>
                  <a:t>Waveform (Time)</a:t>
                </a:r>
              </a:p>
              <a:p>
                <a:pPr marL="0" indent="0">
                  <a:buNone/>
                </a:pPr>
                <a:endParaRPr kumimoji="1" lang="en-US" altLang="zh-CN" dirty="0"/>
              </a:p>
              <a:p>
                <a:pPr marL="0" indent="0">
                  <a:buNone/>
                </a:pPr>
                <a:endParaRPr kumimoji="1" lang="en-US" altLang="zh-CN" dirty="0"/>
              </a:p>
              <a:p>
                <a:r>
                  <a:rPr kumimoji="1" lang="en-US" altLang="zh-CN" dirty="0"/>
                  <a:t>Spectrogram (Time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 Frequency)</a:t>
                </a:r>
                <a:endParaRPr kumimoji="1" lang="zh-CN" altLang="en-US" dirty="0"/>
              </a:p>
            </p:txBody>
          </p:sp>
        </mc:Choice>
        <mc:Fallback xmlns="">
          <p:sp>
            <p:nvSpPr>
              <p:cNvPr id="3" name="内容占位符 2">
                <a:extLst>
                  <a:ext uri="{FF2B5EF4-FFF2-40B4-BE49-F238E27FC236}">
                    <a16:creationId xmlns:a16="http://schemas.microsoft.com/office/drawing/2014/main" id="{04211062-F5B2-7A44-A766-34371D5FD76C}"/>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FCAB92D-DBC6-0142-92B8-AE1F3AF03515}"/>
              </a:ext>
            </a:extLst>
          </p:cNvPr>
          <p:cNvPicPr>
            <a:picLocks noChangeAspect="1"/>
          </p:cNvPicPr>
          <p:nvPr/>
        </p:nvPicPr>
        <p:blipFill>
          <a:blip r:embed="rId4"/>
          <a:stretch>
            <a:fillRect/>
          </a:stretch>
        </p:blipFill>
        <p:spPr>
          <a:xfrm>
            <a:off x="4773693" y="1502368"/>
            <a:ext cx="4597400" cy="1714500"/>
          </a:xfrm>
          <a:prstGeom prst="rect">
            <a:avLst/>
          </a:prstGeom>
        </p:spPr>
      </p:pic>
      <p:pic>
        <p:nvPicPr>
          <p:cNvPr id="6" name="图片 5">
            <a:extLst>
              <a:ext uri="{FF2B5EF4-FFF2-40B4-BE49-F238E27FC236}">
                <a16:creationId xmlns:a16="http://schemas.microsoft.com/office/drawing/2014/main" id="{E0FF10FD-206B-2B43-91A4-88DAB7EBD11B}"/>
              </a:ext>
            </a:extLst>
          </p:cNvPr>
          <p:cNvPicPr>
            <a:picLocks noChangeAspect="1"/>
          </p:cNvPicPr>
          <p:nvPr/>
        </p:nvPicPr>
        <p:blipFill>
          <a:blip r:embed="rId5"/>
          <a:stretch>
            <a:fillRect/>
          </a:stretch>
        </p:blipFill>
        <p:spPr>
          <a:xfrm>
            <a:off x="838200" y="4001294"/>
            <a:ext cx="4292922" cy="2594703"/>
          </a:xfrm>
          <a:prstGeom prst="rect">
            <a:avLst/>
          </a:prstGeom>
        </p:spPr>
      </p:pic>
      <p:pic>
        <p:nvPicPr>
          <p:cNvPr id="8" name="图片 7">
            <a:extLst>
              <a:ext uri="{FF2B5EF4-FFF2-40B4-BE49-F238E27FC236}">
                <a16:creationId xmlns:a16="http://schemas.microsoft.com/office/drawing/2014/main" id="{A2E8B479-67D8-8A40-BC1A-CE637D0B6974}"/>
              </a:ext>
            </a:extLst>
          </p:cNvPr>
          <p:cNvPicPr>
            <a:picLocks noChangeAspect="1"/>
          </p:cNvPicPr>
          <p:nvPr/>
        </p:nvPicPr>
        <p:blipFill>
          <a:blip r:embed="rId6"/>
          <a:stretch>
            <a:fillRect/>
          </a:stretch>
        </p:blipFill>
        <p:spPr>
          <a:xfrm>
            <a:off x="6422433" y="3362987"/>
            <a:ext cx="5027908" cy="3425125"/>
          </a:xfrm>
          <a:prstGeom prst="rect">
            <a:avLst/>
          </a:prstGeom>
        </p:spPr>
      </p:pic>
      <p:cxnSp>
        <p:nvCxnSpPr>
          <p:cNvPr id="10" name="直线箭头连接符 9">
            <a:extLst>
              <a:ext uri="{FF2B5EF4-FFF2-40B4-BE49-F238E27FC236}">
                <a16:creationId xmlns:a16="http://schemas.microsoft.com/office/drawing/2014/main" id="{72C2B5BB-9C32-9E4C-B9BD-163F168FDBAE}"/>
              </a:ext>
            </a:extLst>
          </p:cNvPr>
          <p:cNvCxnSpPr/>
          <p:nvPr/>
        </p:nvCxnSpPr>
        <p:spPr>
          <a:xfrm>
            <a:off x="2255003" y="2239505"/>
            <a:ext cx="0" cy="11894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61273997-D492-B543-BC28-24A39E4437CA}"/>
              </a:ext>
            </a:extLst>
          </p:cNvPr>
          <p:cNvSpPr txBox="1"/>
          <p:nvPr/>
        </p:nvSpPr>
        <p:spPr>
          <a:xfrm>
            <a:off x="4773693" y="1458172"/>
            <a:ext cx="4524858" cy="1712563"/>
          </a:xfrm>
          <a:prstGeom prst="rect">
            <a:avLst/>
          </a:prstGeom>
          <a:noFill/>
          <a:ln w="28575">
            <a:solidFill>
              <a:srgbClr val="FF0000"/>
            </a:solidFill>
          </a:ln>
        </p:spPr>
        <p:txBody>
          <a:bodyPr wrap="square" rtlCol="0">
            <a:spAutoFit/>
          </a:bodyPr>
          <a:lstStyle/>
          <a:p>
            <a:endParaRPr kumimoji="1" lang="zh-CN" altLang="en-US" dirty="0"/>
          </a:p>
        </p:txBody>
      </p:sp>
      <p:sp>
        <p:nvSpPr>
          <p:cNvPr id="11" name="文本框 10">
            <a:extLst>
              <a:ext uri="{FF2B5EF4-FFF2-40B4-BE49-F238E27FC236}">
                <a16:creationId xmlns:a16="http://schemas.microsoft.com/office/drawing/2014/main" id="{21206AB4-65FE-3343-ABEB-07F6B2735B52}"/>
              </a:ext>
            </a:extLst>
          </p:cNvPr>
          <p:cNvSpPr txBox="1"/>
          <p:nvPr/>
        </p:nvSpPr>
        <p:spPr>
          <a:xfrm>
            <a:off x="9298551" y="5075549"/>
            <a:ext cx="2151790" cy="1712563"/>
          </a:xfrm>
          <a:prstGeom prst="rect">
            <a:avLst/>
          </a:prstGeom>
          <a:noFill/>
          <a:ln w="28575">
            <a:solidFill>
              <a:srgbClr val="FF0000"/>
            </a:solidFill>
          </a:ln>
        </p:spPr>
        <p:txBody>
          <a:bodyPr wrap="square" rtlCol="0">
            <a:spAutoFit/>
          </a:bodyPr>
          <a:lstStyle/>
          <a:p>
            <a:endParaRPr kumimoji="1" lang="zh-CN" altLang="en-US" dirty="0"/>
          </a:p>
        </p:txBody>
      </p:sp>
      <p:sp>
        <p:nvSpPr>
          <p:cNvPr id="13" name="文本框 12">
            <a:extLst>
              <a:ext uri="{FF2B5EF4-FFF2-40B4-BE49-F238E27FC236}">
                <a16:creationId xmlns:a16="http://schemas.microsoft.com/office/drawing/2014/main" id="{27362DB1-56E7-4544-989B-9F088C2BA502}"/>
              </a:ext>
            </a:extLst>
          </p:cNvPr>
          <p:cNvSpPr txBox="1"/>
          <p:nvPr/>
        </p:nvSpPr>
        <p:spPr>
          <a:xfrm>
            <a:off x="2306270" y="2649586"/>
            <a:ext cx="678391" cy="369332"/>
          </a:xfrm>
          <a:prstGeom prst="rect">
            <a:avLst/>
          </a:prstGeom>
          <a:noFill/>
        </p:spPr>
        <p:txBody>
          <a:bodyPr wrap="none" rtlCol="0">
            <a:spAutoFit/>
          </a:bodyPr>
          <a:lstStyle/>
          <a:p>
            <a:r>
              <a:rPr kumimoji="1" lang="en-US" altLang="zh-CN" b="1" dirty="0"/>
              <a:t>STFT</a:t>
            </a:r>
            <a:endParaRPr kumimoji="1" lang="zh-CN" altLang="en-US" b="1" dirty="0"/>
          </a:p>
        </p:txBody>
      </p:sp>
    </p:spTree>
    <p:extLst>
      <p:ext uri="{BB962C8B-B14F-4D97-AF65-F5344CB8AC3E}">
        <p14:creationId xmlns:p14="http://schemas.microsoft.com/office/powerpoint/2010/main" val="37159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D23D3-BEE6-2A4D-B0AE-CFC1694C0D30}"/>
              </a:ext>
            </a:extLst>
          </p:cNvPr>
          <p:cNvSpPr>
            <a:spLocks noGrp="1"/>
          </p:cNvSpPr>
          <p:nvPr>
            <p:ph type="title"/>
          </p:nvPr>
        </p:nvSpPr>
        <p:spPr/>
        <p:txBody>
          <a:bodyPr/>
          <a:lstStyle/>
          <a:p>
            <a:r>
              <a:rPr kumimoji="1" lang="en-US" altLang="zh-CN" dirty="0"/>
              <a:t>Results</a:t>
            </a:r>
            <a:endParaRPr kumimoji="1" lang="zh-CN" altLang="en-US" dirty="0"/>
          </a:p>
        </p:txBody>
      </p:sp>
      <p:pic>
        <p:nvPicPr>
          <p:cNvPr id="3076" name="Picture 4">
            <a:extLst>
              <a:ext uri="{FF2B5EF4-FFF2-40B4-BE49-F238E27FC236}">
                <a16:creationId xmlns:a16="http://schemas.microsoft.com/office/drawing/2014/main" id="{D042920A-08FF-D548-B232-38BC980CB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133" y="1416290"/>
            <a:ext cx="9719733" cy="526232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B2DDFA9-F74F-D44A-A98E-FEAAE02A0838}"/>
              </a:ext>
            </a:extLst>
          </p:cNvPr>
          <p:cNvSpPr txBox="1"/>
          <p:nvPr/>
        </p:nvSpPr>
        <p:spPr>
          <a:xfrm>
            <a:off x="9948332" y="6011333"/>
            <a:ext cx="364067" cy="245533"/>
          </a:xfrm>
          <a:prstGeom prst="rect">
            <a:avLst/>
          </a:prstGeom>
          <a:noFill/>
          <a:ln w="28575">
            <a:solidFill>
              <a:srgbClr val="FF0000"/>
            </a:solidFill>
          </a:ln>
        </p:spPr>
        <p:txBody>
          <a:bodyPr wrap="square" rtlCol="0">
            <a:spAutoFit/>
          </a:bodyPr>
          <a:lstStyle/>
          <a:p>
            <a:endParaRPr kumimoji="1" lang="zh-CN" altLang="en-US" dirty="0"/>
          </a:p>
        </p:txBody>
      </p:sp>
      <p:sp>
        <p:nvSpPr>
          <p:cNvPr id="11" name="文本框 10">
            <a:extLst>
              <a:ext uri="{FF2B5EF4-FFF2-40B4-BE49-F238E27FC236}">
                <a16:creationId xmlns:a16="http://schemas.microsoft.com/office/drawing/2014/main" id="{489CBEC1-EB12-D441-9820-5CF69AF38E2D}"/>
              </a:ext>
            </a:extLst>
          </p:cNvPr>
          <p:cNvSpPr txBox="1"/>
          <p:nvPr/>
        </p:nvSpPr>
        <p:spPr>
          <a:xfrm>
            <a:off x="9948331" y="5352518"/>
            <a:ext cx="364067" cy="245533"/>
          </a:xfrm>
          <a:prstGeom prst="rect">
            <a:avLst/>
          </a:prstGeom>
          <a:noFill/>
          <a:ln w="28575">
            <a:solidFill>
              <a:srgbClr val="FF0000"/>
            </a:solidFill>
          </a:ln>
        </p:spPr>
        <p:txBody>
          <a:bodyPr wrap="square" rtlCol="0">
            <a:spAutoFit/>
          </a:bodyPr>
          <a:lstStyle/>
          <a:p>
            <a:endParaRPr kumimoji="1" lang="zh-CN" altLang="en-US" dirty="0"/>
          </a:p>
        </p:txBody>
      </p:sp>
      <p:sp>
        <p:nvSpPr>
          <p:cNvPr id="12" name="文本框 11">
            <a:extLst>
              <a:ext uri="{FF2B5EF4-FFF2-40B4-BE49-F238E27FC236}">
                <a16:creationId xmlns:a16="http://schemas.microsoft.com/office/drawing/2014/main" id="{DFAF632E-E46A-634F-9B09-B0023A0F1D05}"/>
              </a:ext>
            </a:extLst>
          </p:cNvPr>
          <p:cNvSpPr txBox="1"/>
          <p:nvPr/>
        </p:nvSpPr>
        <p:spPr>
          <a:xfrm>
            <a:off x="4749799" y="6011333"/>
            <a:ext cx="533401" cy="245533"/>
          </a:xfrm>
          <a:prstGeom prst="rect">
            <a:avLst/>
          </a:prstGeom>
          <a:noFill/>
          <a:ln w="28575">
            <a:solidFill>
              <a:srgbClr val="FF0000"/>
            </a:solidFill>
          </a:ln>
        </p:spPr>
        <p:txBody>
          <a:bodyPr wrap="square" rtlCol="0">
            <a:spAutoFit/>
          </a:bodyPr>
          <a:lstStyle/>
          <a:p>
            <a:endParaRPr kumimoji="1" lang="zh-CN" altLang="en-US" dirty="0"/>
          </a:p>
        </p:txBody>
      </p:sp>
      <p:sp>
        <p:nvSpPr>
          <p:cNvPr id="13" name="文本框 12">
            <a:extLst>
              <a:ext uri="{FF2B5EF4-FFF2-40B4-BE49-F238E27FC236}">
                <a16:creationId xmlns:a16="http://schemas.microsoft.com/office/drawing/2014/main" id="{576B47EF-67F8-7E45-B4F2-BA7BEA6FE45E}"/>
              </a:ext>
            </a:extLst>
          </p:cNvPr>
          <p:cNvSpPr txBox="1"/>
          <p:nvPr/>
        </p:nvSpPr>
        <p:spPr>
          <a:xfrm>
            <a:off x="4749798" y="5352518"/>
            <a:ext cx="533401" cy="245533"/>
          </a:xfrm>
          <a:prstGeom prst="rect">
            <a:avLst/>
          </a:prstGeom>
          <a:noFill/>
          <a:ln w="28575">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152651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D23D3-BEE6-2A4D-B0AE-CFC1694C0D30}"/>
              </a:ext>
            </a:extLst>
          </p:cNvPr>
          <p:cNvSpPr>
            <a:spLocks noGrp="1"/>
          </p:cNvSpPr>
          <p:nvPr>
            <p:ph type="title"/>
          </p:nvPr>
        </p:nvSpPr>
        <p:spPr/>
        <p:txBody>
          <a:bodyPr/>
          <a:lstStyle/>
          <a:p>
            <a:r>
              <a:rPr kumimoji="1" lang="en-US" altLang="zh-CN" dirty="0"/>
              <a:t>Results</a:t>
            </a:r>
            <a:endParaRPr kumimoji="1" lang="zh-CN" altLang="en-US" dirty="0"/>
          </a:p>
        </p:txBody>
      </p:sp>
      <p:pic>
        <p:nvPicPr>
          <p:cNvPr id="4098" name="Picture 2">
            <a:extLst>
              <a:ext uri="{FF2B5EF4-FFF2-40B4-BE49-F238E27FC236}">
                <a16:creationId xmlns:a16="http://schemas.microsoft.com/office/drawing/2014/main" id="{C7EFCF38-2CFE-454C-B3DC-F0316F6FB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0" y="105381"/>
            <a:ext cx="4891164" cy="319374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29D680B-5E00-1B45-9CAE-08C6B9318DF5}"/>
              </a:ext>
            </a:extLst>
          </p:cNvPr>
          <p:cNvPicPr>
            <a:picLocks noChangeAspect="1"/>
          </p:cNvPicPr>
          <p:nvPr/>
        </p:nvPicPr>
        <p:blipFill>
          <a:blip r:embed="rId4"/>
          <a:stretch>
            <a:fillRect/>
          </a:stretch>
        </p:blipFill>
        <p:spPr>
          <a:xfrm>
            <a:off x="4607927" y="3558872"/>
            <a:ext cx="7090945" cy="2786255"/>
          </a:xfrm>
          <a:prstGeom prst="rect">
            <a:avLst/>
          </a:prstGeom>
        </p:spPr>
      </p:pic>
      <p:sp>
        <p:nvSpPr>
          <p:cNvPr id="5" name="文本框 4">
            <a:extLst>
              <a:ext uri="{FF2B5EF4-FFF2-40B4-BE49-F238E27FC236}">
                <a16:creationId xmlns:a16="http://schemas.microsoft.com/office/drawing/2014/main" id="{EE45E161-1BEA-DE4A-8750-CFD90BAAE0A2}"/>
              </a:ext>
            </a:extLst>
          </p:cNvPr>
          <p:cNvSpPr txBox="1"/>
          <p:nvPr/>
        </p:nvSpPr>
        <p:spPr>
          <a:xfrm>
            <a:off x="838200" y="2375798"/>
            <a:ext cx="3135795" cy="923330"/>
          </a:xfrm>
          <a:prstGeom prst="rect">
            <a:avLst/>
          </a:prstGeom>
          <a:noFill/>
        </p:spPr>
        <p:txBody>
          <a:bodyPr wrap="none" rtlCol="0">
            <a:spAutoFit/>
          </a:bodyPr>
          <a:lstStyle/>
          <a:p>
            <a:r>
              <a:rPr kumimoji="1" lang="en-US" altLang="zh-CN" b="1" dirty="0"/>
              <a:t>MMV → VATT:</a:t>
            </a:r>
          </a:p>
          <a:p>
            <a:pPr marL="285750" indent="-285750">
              <a:buFont typeface="Arial" panose="020B0604020202020204" pitchFamily="34" charset="0"/>
              <a:buChar char="•"/>
            </a:pPr>
            <a:r>
              <a:rPr kumimoji="1" lang="en-US" altLang="zh-CN" dirty="0"/>
              <a:t>CNN → Transformers</a:t>
            </a:r>
          </a:p>
          <a:p>
            <a:pPr marL="285750" indent="-285750">
              <a:buFont typeface="Arial" panose="020B0604020202020204" pitchFamily="34" charset="0"/>
              <a:buChar char="•"/>
            </a:pPr>
            <a:r>
              <a:rPr kumimoji="1" lang="en-US" altLang="zh-CN" dirty="0"/>
              <a:t>Spectrogram → Waveform</a:t>
            </a:r>
            <a:endParaRPr kumimoji="1" lang="zh-CN" altLang="en-US" dirty="0"/>
          </a:p>
        </p:txBody>
      </p:sp>
      <p:sp>
        <p:nvSpPr>
          <p:cNvPr id="15" name="文本框 14">
            <a:extLst>
              <a:ext uri="{FF2B5EF4-FFF2-40B4-BE49-F238E27FC236}">
                <a16:creationId xmlns:a16="http://schemas.microsoft.com/office/drawing/2014/main" id="{F825D486-4813-E341-B988-0174687EE676}"/>
              </a:ext>
            </a:extLst>
          </p:cNvPr>
          <p:cNvSpPr txBox="1"/>
          <p:nvPr/>
        </p:nvSpPr>
        <p:spPr>
          <a:xfrm>
            <a:off x="9135532" y="2502013"/>
            <a:ext cx="533401" cy="245533"/>
          </a:xfrm>
          <a:prstGeom prst="rect">
            <a:avLst/>
          </a:prstGeom>
          <a:noFill/>
          <a:ln w="28575">
            <a:solidFill>
              <a:srgbClr val="FF0000"/>
            </a:solidFill>
          </a:ln>
        </p:spPr>
        <p:txBody>
          <a:bodyPr wrap="square" rtlCol="0">
            <a:spAutoFit/>
          </a:bodyPr>
          <a:lstStyle/>
          <a:p>
            <a:endParaRPr kumimoji="1" lang="zh-CN" altLang="en-US" dirty="0"/>
          </a:p>
        </p:txBody>
      </p:sp>
      <p:sp>
        <p:nvSpPr>
          <p:cNvPr id="6" name="页脚占位符 5">
            <a:extLst>
              <a:ext uri="{FF2B5EF4-FFF2-40B4-BE49-F238E27FC236}">
                <a16:creationId xmlns:a16="http://schemas.microsoft.com/office/drawing/2014/main" id="{FFA75A24-631F-544A-9778-293CB977B420}"/>
              </a:ext>
            </a:extLst>
          </p:cNvPr>
          <p:cNvSpPr>
            <a:spLocks noGrp="1"/>
          </p:cNvSpPr>
          <p:nvPr>
            <p:ph type="ftr" sz="quarter" idx="11"/>
          </p:nvPr>
        </p:nvSpPr>
        <p:spPr>
          <a:xfrm>
            <a:off x="838200" y="6366746"/>
            <a:ext cx="4114800" cy="365125"/>
          </a:xfrm>
        </p:spPr>
        <p:txBody>
          <a:bodyPr/>
          <a:lstStyle/>
          <a:p>
            <a:r>
              <a:rPr kumimoji="1" lang="en" altLang="zh-CN"/>
              <a:t>VATT: Transformers for Multimodal Self-Supervised Learning from Raw Video, Audio and Text</a:t>
            </a:r>
            <a:endParaRPr kumimoji="1" lang="zh-CN" altLang="en-US"/>
          </a:p>
        </p:txBody>
      </p:sp>
    </p:spTree>
    <p:extLst>
      <p:ext uri="{BB962C8B-B14F-4D97-AF65-F5344CB8AC3E}">
        <p14:creationId xmlns:p14="http://schemas.microsoft.com/office/powerpoint/2010/main" val="7459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dissolv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1537-402E-B448-964F-8B54CBEEF2A3}"/>
              </a:ext>
            </a:extLst>
          </p:cNvPr>
          <p:cNvSpPr>
            <a:spLocks noGrp="1"/>
          </p:cNvSpPr>
          <p:nvPr>
            <p:ph type="title"/>
          </p:nvPr>
        </p:nvSpPr>
        <p:spPr/>
        <p:txBody>
          <a:bodyPr/>
          <a:lstStyle/>
          <a:p>
            <a:r>
              <a:rPr kumimoji="1" lang="en-US" altLang="zh-CN" dirty="0"/>
              <a:t>Discussion</a:t>
            </a:r>
            <a:endParaRPr kumimoji="1" lang="zh-CN" altLang="en-US" dirty="0"/>
          </a:p>
        </p:txBody>
      </p:sp>
      <p:sp>
        <p:nvSpPr>
          <p:cNvPr id="3" name="内容占位符 2">
            <a:extLst>
              <a:ext uri="{FF2B5EF4-FFF2-40B4-BE49-F238E27FC236}">
                <a16:creationId xmlns:a16="http://schemas.microsoft.com/office/drawing/2014/main" id="{1523E016-A167-1E4F-A0E0-921C7F585C40}"/>
              </a:ext>
            </a:extLst>
          </p:cNvPr>
          <p:cNvSpPr>
            <a:spLocks noGrp="1"/>
          </p:cNvSpPr>
          <p:nvPr>
            <p:ph idx="1"/>
          </p:nvPr>
        </p:nvSpPr>
        <p:spPr/>
        <p:txBody>
          <a:bodyPr/>
          <a:lstStyle/>
          <a:p>
            <a:r>
              <a:rPr kumimoji="1" lang="en-US" altLang="zh-CN" dirty="0"/>
              <a:t>Visual information explicitly helps DL models to understand sound better (when used properly)</a:t>
            </a:r>
          </a:p>
          <a:p>
            <a:endParaRPr kumimoji="1" lang="en-US" altLang="zh-CN" dirty="0"/>
          </a:p>
          <a:p>
            <a:r>
              <a:rPr kumimoji="1" lang="en-US" altLang="zh-CN" dirty="0"/>
              <a:t>It is still unclear how we can exploit information from text modality to audio domain</a:t>
            </a:r>
          </a:p>
          <a:p>
            <a:pPr lvl="1"/>
            <a:r>
              <a:rPr kumimoji="1" lang="en-US" altLang="zh-CN" dirty="0"/>
              <a:t>AudioSet labels? </a:t>
            </a:r>
          </a:p>
          <a:p>
            <a:pPr lvl="1"/>
            <a:r>
              <a:rPr kumimoji="1" lang="en-US" altLang="zh-CN" dirty="0"/>
              <a:t>TV series</a:t>
            </a:r>
            <a:r>
              <a:rPr kumimoji="1" lang="zh-CN" altLang="en-US" dirty="0"/>
              <a:t> </a:t>
            </a:r>
            <a:r>
              <a:rPr kumimoji="1" lang="en-US" altLang="zh-CN" dirty="0"/>
              <a:t>transcripts? </a:t>
            </a:r>
          </a:p>
          <a:p>
            <a:pPr lvl="1"/>
            <a:r>
              <a:rPr kumimoji="1" lang="en-US" altLang="zh-CN" dirty="0"/>
              <a:t>Video description? </a:t>
            </a:r>
          </a:p>
          <a:p>
            <a:pPr lvl="1"/>
            <a:r>
              <a:rPr kumimoji="1" lang="en-US" altLang="zh-CN" dirty="0"/>
              <a:t>…</a:t>
            </a:r>
          </a:p>
          <a:p>
            <a:pPr lvl="1"/>
            <a:endParaRPr kumimoji="1" lang="zh-CN" altLang="en-US" dirty="0"/>
          </a:p>
        </p:txBody>
      </p:sp>
    </p:spTree>
    <p:extLst>
      <p:ext uri="{BB962C8B-B14F-4D97-AF65-F5344CB8AC3E}">
        <p14:creationId xmlns:p14="http://schemas.microsoft.com/office/powerpoint/2010/main" val="205310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C32-E5D2-2B49-9DB4-3150B9F3AF0B}"/>
              </a:ext>
            </a:extLst>
          </p:cNvPr>
          <p:cNvSpPr>
            <a:spLocks noGrp="1"/>
          </p:cNvSpPr>
          <p:nvPr>
            <p:ph type="title"/>
          </p:nvPr>
        </p:nvSpPr>
        <p:spPr>
          <a:xfrm>
            <a:off x="838200" y="2766218"/>
            <a:ext cx="10515600" cy="1325563"/>
          </a:xfrm>
        </p:spPr>
        <p:txBody>
          <a:bodyPr>
            <a:normAutofit/>
          </a:bodyPr>
          <a:lstStyle/>
          <a:p>
            <a:pPr algn="ctr"/>
            <a:r>
              <a:rPr kumimoji="1" lang="en-US" altLang="zh-CN" sz="7200" dirty="0">
                <a:latin typeface="Bradley Hand" pitchFamily="2" charset="0"/>
                <a:ea typeface="Brush Script MT" panose="03060802040406070304" pitchFamily="66" charset="-122"/>
                <a:cs typeface="Brush Script MT" panose="03060802040406070304" pitchFamily="66" charset="-122"/>
              </a:rPr>
              <a:t>Thanks! </a:t>
            </a:r>
            <a:endParaRPr kumimoji="1" lang="zh-CN" altLang="en-US" sz="7200" dirty="0">
              <a:latin typeface="Bradley Hand" pitchFamily="2" charset="0"/>
              <a:ea typeface="Brush Script MT" panose="03060802040406070304" pitchFamily="66" charset="-122"/>
              <a:cs typeface="Brush Script MT" panose="03060802040406070304" pitchFamily="66" charset="-122"/>
            </a:endParaRPr>
          </a:p>
        </p:txBody>
      </p:sp>
      <p:sp>
        <p:nvSpPr>
          <p:cNvPr id="3" name="灯片编号占位符 2">
            <a:extLst>
              <a:ext uri="{FF2B5EF4-FFF2-40B4-BE49-F238E27FC236}">
                <a16:creationId xmlns:a16="http://schemas.microsoft.com/office/drawing/2014/main" id="{F1CC865A-FA5C-7B43-AAE1-A19ADC26D6F3}"/>
              </a:ext>
            </a:extLst>
          </p:cNvPr>
          <p:cNvSpPr>
            <a:spLocks noGrp="1"/>
          </p:cNvSpPr>
          <p:nvPr>
            <p:ph type="sldNum" sz="quarter" idx="12"/>
          </p:nvPr>
        </p:nvSpPr>
        <p:spPr/>
        <p:txBody>
          <a:bodyPr/>
          <a:lstStyle/>
          <a:p>
            <a:fld id="{AAEB5853-7235-8441-ABFD-93FDB5D309FC}" type="slidenum">
              <a:rPr kumimoji="1" lang="zh-CN" altLang="en-US" smtClean="0"/>
              <a:t>43</a:t>
            </a:fld>
            <a:endParaRPr kumimoji="1" lang="zh-CN" altLang="en-US"/>
          </a:p>
        </p:txBody>
      </p:sp>
    </p:spTree>
    <p:extLst>
      <p:ext uri="{BB962C8B-B14F-4D97-AF65-F5344CB8AC3E}">
        <p14:creationId xmlns:p14="http://schemas.microsoft.com/office/powerpoint/2010/main" val="222589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5C680-6CF2-9045-BD03-F6D4578ABCA9}"/>
              </a:ext>
            </a:extLst>
          </p:cNvPr>
          <p:cNvSpPr>
            <a:spLocks noGrp="1"/>
          </p:cNvSpPr>
          <p:nvPr>
            <p:ph type="title"/>
          </p:nvPr>
        </p:nvSpPr>
        <p:spPr/>
        <p:txBody>
          <a:bodyPr/>
          <a:lstStyle/>
          <a:p>
            <a:r>
              <a:rPr kumimoji="1" lang="en" altLang="zh-CN" dirty="0"/>
              <a:t>Audio Tagging</a:t>
            </a:r>
            <a:endParaRPr kumimoji="1" lang="zh-CN" altLang="en-US" dirty="0"/>
          </a:p>
        </p:txBody>
      </p:sp>
      <p:sp>
        <p:nvSpPr>
          <p:cNvPr id="3" name="内容占位符 2">
            <a:extLst>
              <a:ext uri="{FF2B5EF4-FFF2-40B4-BE49-F238E27FC236}">
                <a16:creationId xmlns:a16="http://schemas.microsoft.com/office/drawing/2014/main" id="{0333E265-A950-0545-B0C2-44FF59C98B0B}"/>
              </a:ext>
            </a:extLst>
          </p:cNvPr>
          <p:cNvSpPr>
            <a:spLocks noGrp="1"/>
          </p:cNvSpPr>
          <p:nvPr>
            <p:ph idx="1"/>
          </p:nvPr>
        </p:nvSpPr>
        <p:spPr/>
        <p:txBody>
          <a:bodyPr/>
          <a:lstStyle/>
          <a:p>
            <a:pPr marL="0" indent="0">
              <a:buNone/>
            </a:pPr>
            <a:r>
              <a:rPr lang="zh-CN" altLang="en-US" b="1" dirty="0"/>
              <a:t>⇒ </a:t>
            </a:r>
            <a:r>
              <a:rPr kumimoji="1" lang="en-US" altLang="zh-CN" dirty="0"/>
              <a:t>Audio tagging aims at predicting </a:t>
            </a:r>
            <a:r>
              <a:rPr kumimoji="1" lang="en-US" altLang="zh-CN" b="1" u="sng" dirty="0"/>
              <a:t>sound events</a:t>
            </a:r>
            <a:r>
              <a:rPr kumimoji="1" lang="en-US" altLang="zh-CN" b="1" dirty="0"/>
              <a:t> </a:t>
            </a:r>
            <a:r>
              <a:rPr kumimoji="1" lang="en-US" altLang="zh-CN" dirty="0"/>
              <a:t>occurred in a recording.</a:t>
            </a:r>
          </a:p>
          <a:p>
            <a:r>
              <a:rPr kumimoji="1" lang="en-US" altLang="zh-CN" b="1" u="sng" dirty="0"/>
              <a:t>Multi-label classification</a:t>
            </a:r>
          </a:p>
          <a:p>
            <a:pPr marL="0" indent="0">
              <a:buNone/>
            </a:pPr>
            <a:endParaRPr kumimoji="1" lang="en-US" altLang="zh-CN" dirty="0"/>
          </a:p>
          <a:p>
            <a:pPr marL="0" indent="0">
              <a:buNone/>
            </a:pPr>
            <a:endParaRPr kumimoji="1" lang="en-US" altLang="zh-CN" dirty="0"/>
          </a:p>
          <a:p>
            <a:endParaRPr kumimoji="1" lang="zh-CN" altLang="en-US" dirty="0"/>
          </a:p>
        </p:txBody>
      </p:sp>
      <p:pic>
        <p:nvPicPr>
          <p:cNvPr id="1026" name="Picture 2">
            <a:extLst>
              <a:ext uri="{FF2B5EF4-FFF2-40B4-BE49-F238E27FC236}">
                <a16:creationId xmlns:a16="http://schemas.microsoft.com/office/drawing/2014/main" id="{2793433E-18B5-F641-A6C4-022230376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921" y="3119334"/>
            <a:ext cx="4411259" cy="3255929"/>
          </a:xfrm>
          <a:prstGeom prst="rect">
            <a:avLst/>
          </a:prstGeom>
          <a:noFill/>
          <a:extLst>
            <a:ext uri="{909E8E84-426E-40DD-AFC4-6F175D3DCCD1}">
              <a14:hiddenFill xmlns:a14="http://schemas.microsoft.com/office/drawing/2010/main">
                <a:solidFill>
                  <a:srgbClr val="FFFFFF"/>
                </a:solidFill>
              </a14:hiddenFill>
            </a:ext>
          </a:extLst>
        </p:spPr>
      </p:pic>
      <p:pic>
        <p:nvPicPr>
          <p:cNvPr id="8" name="Motorcycle,Traffic_noise_and_roadway_noise" descr="Motorcycle,Traffic_noise_and_roadway_noise">
            <a:hlinkClick r:id="" action="ppaction://media"/>
            <a:extLst>
              <a:ext uri="{FF2B5EF4-FFF2-40B4-BE49-F238E27FC236}">
                <a16:creationId xmlns:a16="http://schemas.microsoft.com/office/drawing/2014/main" id="{D94CC4CA-1BA6-A541-AFC1-C623756D12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4049070"/>
            <a:ext cx="812800" cy="812800"/>
          </a:xfrm>
          <a:prstGeom prst="rect">
            <a:avLst/>
          </a:prstGeom>
        </p:spPr>
      </p:pic>
      <p:sp>
        <p:nvSpPr>
          <p:cNvPr id="7" name="矩形 6">
            <a:extLst>
              <a:ext uri="{FF2B5EF4-FFF2-40B4-BE49-F238E27FC236}">
                <a16:creationId xmlns:a16="http://schemas.microsoft.com/office/drawing/2014/main" id="{9F2E8B35-1733-A44C-B007-9BD2FED4DD82}"/>
              </a:ext>
            </a:extLst>
          </p:cNvPr>
          <p:cNvSpPr/>
          <p:nvPr/>
        </p:nvSpPr>
        <p:spPr>
          <a:xfrm>
            <a:off x="2048532" y="3519793"/>
            <a:ext cx="3595856" cy="2031325"/>
          </a:xfrm>
          <a:prstGeom prst="rect">
            <a:avLst/>
          </a:prstGeom>
        </p:spPr>
        <p:txBody>
          <a:bodyPr wrap="none">
            <a:spAutoFit/>
          </a:bodyPr>
          <a:lstStyle/>
          <a:p>
            <a:pPr marL="285750" indent="-285750">
              <a:buFont typeface="Arial" panose="020B0604020202020204" pitchFamily="34" charset="0"/>
              <a:buChar char="•"/>
            </a:pPr>
            <a:r>
              <a:rPr kumimoji="1" lang="en" altLang="zh-CN" dirty="0"/>
              <a:t>Motorcycle</a:t>
            </a:r>
          </a:p>
          <a:p>
            <a:pPr marL="285750" indent="-285750">
              <a:buFont typeface="Arial" panose="020B0604020202020204" pitchFamily="34" charset="0"/>
              <a:buChar char="•"/>
            </a:pPr>
            <a:r>
              <a:rPr kumimoji="1" lang="en" altLang="zh-CN" dirty="0"/>
              <a:t>Water</a:t>
            </a:r>
          </a:p>
          <a:p>
            <a:pPr marL="285750" indent="-285750">
              <a:buFont typeface="Arial" panose="020B0604020202020204" pitchFamily="34" charset="0"/>
              <a:buChar char="•"/>
            </a:pPr>
            <a:r>
              <a:rPr kumimoji="1" lang="en" altLang="zh-CN" dirty="0"/>
              <a:t>Traffic</a:t>
            </a:r>
            <a:r>
              <a:rPr kumimoji="1" lang="zh-CN" altLang="en-US" dirty="0"/>
              <a:t> </a:t>
            </a:r>
            <a:r>
              <a:rPr kumimoji="1" lang="en" altLang="zh-CN" dirty="0"/>
              <a:t>noise</a:t>
            </a:r>
            <a:r>
              <a:rPr kumimoji="1" lang="zh-CN" altLang="en-US" dirty="0"/>
              <a:t> </a:t>
            </a:r>
            <a:r>
              <a:rPr kumimoji="1" lang="en" altLang="zh-CN" dirty="0"/>
              <a:t>and</a:t>
            </a:r>
            <a:r>
              <a:rPr kumimoji="1" lang="zh-CN" altLang="en-US" dirty="0"/>
              <a:t> </a:t>
            </a:r>
            <a:r>
              <a:rPr kumimoji="1" lang="en" altLang="zh-CN" dirty="0"/>
              <a:t>roadway</a:t>
            </a:r>
            <a:r>
              <a:rPr kumimoji="1" lang="zh-CN" altLang="en-US" dirty="0"/>
              <a:t> </a:t>
            </a:r>
            <a:r>
              <a:rPr kumimoji="1" lang="en" altLang="zh-CN" dirty="0"/>
              <a:t>noise</a:t>
            </a:r>
          </a:p>
          <a:p>
            <a:pPr marL="285750" indent="-285750">
              <a:buFont typeface="Arial" panose="020B0604020202020204" pitchFamily="34" charset="0"/>
              <a:buChar char="•"/>
            </a:pPr>
            <a:r>
              <a:rPr kumimoji="1" lang="en-US" altLang="zh-CN" dirty="0"/>
              <a:t>Birds</a:t>
            </a:r>
            <a:r>
              <a:rPr kumimoji="1" lang="en" altLang="zh-CN" dirty="0"/>
              <a:t> chirping</a:t>
            </a:r>
          </a:p>
          <a:p>
            <a:pPr marL="285750" indent="-285750">
              <a:buFont typeface="Arial" panose="020B0604020202020204" pitchFamily="34" charset="0"/>
              <a:buChar char="•"/>
            </a:pPr>
            <a:r>
              <a:rPr lang="en-US" altLang="zh-CN" dirty="0"/>
              <a:t>Vacuum cleaner</a:t>
            </a:r>
            <a:endParaRPr kumimoji="1" lang="en" altLang="zh-CN" dirty="0"/>
          </a:p>
          <a:p>
            <a:pPr marL="285750" indent="-285750">
              <a:buFont typeface="Arial" panose="020B0604020202020204" pitchFamily="34" charset="0"/>
              <a:buChar char="•"/>
            </a:pPr>
            <a:r>
              <a:rPr kumimoji="1" lang="en-US" altLang="zh-CN" dirty="0"/>
              <a:t>Dog</a:t>
            </a:r>
          </a:p>
          <a:p>
            <a:pPr marL="285750" indent="-285750">
              <a:buFont typeface="Arial" panose="020B0604020202020204" pitchFamily="34" charset="0"/>
              <a:buChar char="•"/>
            </a:pPr>
            <a:r>
              <a:rPr kumimoji="1" lang="en-US" altLang="zh-CN" dirty="0"/>
              <a:t>Alarm</a:t>
            </a:r>
            <a:endParaRPr kumimoji="1" lang="en" altLang="zh-CN" dirty="0"/>
          </a:p>
        </p:txBody>
      </p:sp>
      <p:sp>
        <p:nvSpPr>
          <p:cNvPr id="10" name="文本框 9">
            <a:extLst>
              <a:ext uri="{FF2B5EF4-FFF2-40B4-BE49-F238E27FC236}">
                <a16:creationId xmlns:a16="http://schemas.microsoft.com/office/drawing/2014/main" id="{822EF559-BEC1-DA44-8C60-46B5A2C3CBD5}"/>
              </a:ext>
            </a:extLst>
          </p:cNvPr>
          <p:cNvSpPr txBox="1"/>
          <p:nvPr/>
        </p:nvSpPr>
        <p:spPr>
          <a:xfrm>
            <a:off x="1738820" y="3573280"/>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11" name="文本框 10">
            <a:extLst>
              <a:ext uri="{FF2B5EF4-FFF2-40B4-BE49-F238E27FC236}">
                <a16:creationId xmlns:a16="http://schemas.microsoft.com/office/drawing/2014/main" id="{4C9F4E89-F223-A544-B5EB-253A7A044279}"/>
              </a:ext>
            </a:extLst>
          </p:cNvPr>
          <p:cNvSpPr txBox="1"/>
          <p:nvPr/>
        </p:nvSpPr>
        <p:spPr>
          <a:xfrm>
            <a:off x="1738820" y="4086137"/>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E4662C3E-2456-FF4B-A58D-532A0C93B3D6}"/>
              </a:ext>
            </a:extLst>
          </p:cNvPr>
          <p:cNvSpPr>
            <a:spLocks noGrp="1"/>
          </p:cNvSpPr>
          <p:nvPr>
            <p:ph type="sldNum" sz="quarter" idx="12"/>
          </p:nvPr>
        </p:nvSpPr>
        <p:spPr/>
        <p:txBody>
          <a:bodyPr/>
          <a:lstStyle/>
          <a:p>
            <a:fld id="{AAEB5853-7235-8441-ABFD-93FDB5D309FC}" type="slidenum">
              <a:rPr kumimoji="1" lang="zh-CN" altLang="en-US" smtClean="0"/>
              <a:t>5</a:t>
            </a:fld>
            <a:endParaRPr kumimoji="1" lang="zh-CN" altLang="en-US" dirty="0"/>
          </a:p>
        </p:txBody>
      </p:sp>
    </p:spTree>
    <p:extLst>
      <p:ext uri="{BB962C8B-B14F-4D97-AF65-F5344CB8AC3E}">
        <p14:creationId xmlns:p14="http://schemas.microsoft.com/office/powerpoint/2010/main" val="31827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8"/>
                </p:tgtEl>
              </p:cMediaNode>
            </p:audio>
          </p:childTnLst>
        </p:cTn>
      </p:par>
    </p:tnLst>
    <p:bldLst>
      <p:bldP spid="7"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18739-1A60-D440-9BB2-AEF1E02CC6E1}"/>
              </a:ext>
            </a:extLst>
          </p:cNvPr>
          <p:cNvSpPr>
            <a:spLocks noGrp="1"/>
          </p:cNvSpPr>
          <p:nvPr>
            <p:ph type="title"/>
          </p:nvPr>
        </p:nvSpPr>
        <p:spPr/>
        <p:txBody>
          <a:bodyPr/>
          <a:lstStyle/>
          <a:p>
            <a:r>
              <a:rPr kumimoji="1" lang="en-US" altLang="zh-CN" dirty="0"/>
              <a:t>AudioSet</a:t>
            </a:r>
            <a:endParaRPr kumimoji="1" lang="zh-CN" altLang="en-US" dirty="0"/>
          </a:p>
        </p:txBody>
      </p:sp>
      <p:sp>
        <p:nvSpPr>
          <p:cNvPr id="3" name="内容占位符 2">
            <a:extLst>
              <a:ext uri="{FF2B5EF4-FFF2-40B4-BE49-F238E27FC236}">
                <a16:creationId xmlns:a16="http://schemas.microsoft.com/office/drawing/2014/main" id="{73A17A41-A79F-4B4F-8BE9-7F0B29A45F36}"/>
              </a:ext>
            </a:extLst>
          </p:cNvPr>
          <p:cNvSpPr>
            <a:spLocks noGrp="1"/>
          </p:cNvSpPr>
          <p:nvPr>
            <p:ph idx="1"/>
          </p:nvPr>
        </p:nvSpPr>
        <p:spPr/>
        <p:txBody>
          <a:bodyPr>
            <a:normAutofit/>
          </a:bodyPr>
          <a:lstStyle/>
          <a:p>
            <a:pPr marL="0" indent="0">
              <a:buNone/>
            </a:pPr>
            <a:r>
              <a:rPr kumimoji="1" lang="en-US" altLang="zh-CN" dirty="0"/>
              <a:t>The largest sound vocabulary and dataset </a:t>
            </a:r>
          </a:p>
          <a:p>
            <a:r>
              <a:rPr kumimoji="1" lang="en-US" altLang="zh-CN" dirty="0"/>
              <a:t>Training Set:</a:t>
            </a:r>
          </a:p>
          <a:p>
            <a:pPr lvl="1"/>
            <a:r>
              <a:rPr kumimoji="1" lang="en-US" altLang="zh-CN" dirty="0"/>
              <a:t>Balance (20k)</a:t>
            </a:r>
          </a:p>
          <a:p>
            <a:pPr lvl="1"/>
            <a:r>
              <a:rPr kumimoji="1" lang="en-US" altLang="zh-CN" dirty="0"/>
              <a:t>Full (2m)</a:t>
            </a:r>
          </a:p>
          <a:p>
            <a:r>
              <a:rPr kumimoji="1" lang="en-US" altLang="zh-CN" dirty="0"/>
              <a:t>Eval set</a:t>
            </a:r>
          </a:p>
          <a:p>
            <a:endParaRPr kumimoji="1" lang="en-US" altLang="zh-CN" dirty="0"/>
          </a:p>
          <a:p>
            <a:endParaRPr kumimoji="1" lang="en-US" altLang="zh-CN" dirty="0"/>
          </a:p>
          <a:p>
            <a:endParaRPr kumimoji="1" lang="en-US" altLang="zh-CN" dirty="0"/>
          </a:p>
        </p:txBody>
      </p:sp>
      <p:pic>
        <p:nvPicPr>
          <p:cNvPr id="5" name="图片 4">
            <a:extLst>
              <a:ext uri="{FF2B5EF4-FFF2-40B4-BE49-F238E27FC236}">
                <a16:creationId xmlns:a16="http://schemas.microsoft.com/office/drawing/2014/main" id="{4BD548DC-48A9-D54A-872C-ED7089C4FFBF}"/>
              </a:ext>
            </a:extLst>
          </p:cNvPr>
          <p:cNvPicPr>
            <a:picLocks noChangeAspect="1"/>
          </p:cNvPicPr>
          <p:nvPr/>
        </p:nvPicPr>
        <p:blipFill>
          <a:blip r:embed="rId3"/>
          <a:stretch>
            <a:fillRect/>
          </a:stretch>
        </p:blipFill>
        <p:spPr>
          <a:xfrm>
            <a:off x="7530281" y="1144588"/>
            <a:ext cx="4431245" cy="4360994"/>
          </a:xfrm>
          <a:prstGeom prst="rect">
            <a:avLst/>
          </a:prstGeom>
        </p:spPr>
      </p:pic>
      <p:pic>
        <p:nvPicPr>
          <p:cNvPr id="14" name="图片 13">
            <a:extLst>
              <a:ext uri="{FF2B5EF4-FFF2-40B4-BE49-F238E27FC236}">
                <a16:creationId xmlns:a16="http://schemas.microsoft.com/office/drawing/2014/main" id="{1A78139E-1AD5-F749-BB17-A059AC1451E6}"/>
              </a:ext>
            </a:extLst>
          </p:cNvPr>
          <p:cNvPicPr>
            <a:picLocks noChangeAspect="1"/>
          </p:cNvPicPr>
          <p:nvPr/>
        </p:nvPicPr>
        <p:blipFill>
          <a:blip r:embed="rId4"/>
          <a:stretch>
            <a:fillRect/>
          </a:stretch>
        </p:blipFill>
        <p:spPr>
          <a:xfrm>
            <a:off x="838200" y="1293983"/>
            <a:ext cx="1451860" cy="369333"/>
          </a:xfrm>
          <a:prstGeom prst="rect">
            <a:avLst/>
          </a:prstGeom>
        </p:spPr>
      </p:pic>
      <p:pic>
        <p:nvPicPr>
          <p:cNvPr id="13" name="图片 12">
            <a:extLst>
              <a:ext uri="{FF2B5EF4-FFF2-40B4-BE49-F238E27FC236}">
                <a16:creationId xmlns:a16="http://schemas.microsoft.com/office/drawing/2014/main" id="{93D6E1A8-72DE-2849-8074-620FECE05AB4}"/>
              </a:ext>
            </a:extLst>
          </p:cNvPr>
          <p:cNvPicPr>
            <a:picLocks noChangeAspect="1"/>
          </p:cNvPicPr>
          <p:nvPr/>
        </p:nvPicPr>
        <p:blipFill rotWithShape="1">
          <a:blip r:embed="rId5"/>
          <a:srcRect l="34406"/>
          <a:stretch/>
        </p:blipFill>
        <p:spPr>
          <a:xfrm>
            <a:off x="3414126" y="1146175"/>
            <a:ext cx="3530800" cy="679450"/>
          </a:xfrm>
          <a:prstGeom prst="rect">
            <a:avLst/>
          </a:prstGeom>
        </p:spPr>
      </p:pic>
      <p:sp>
        <p:nvSpPr>
          <p:cNvPr id="4" name="灯片编号占位符 3">
            <a:extLst>
              <a:ext uri="{FF2B5EF4-FFF2-40B4-BE49-F238E27FC236}">
                <a16:creationId xmlns:a16="http://schemas.microsoft.com/office/drawing/2014/main" id="{65FD0E27-BEC7-F347-81EF-957D0156B239}"/>
              </a:ext>
            </a:extLst>
          </p:cNvPr>
          <p:cNvSpPr>
            <a:spLocks noGrp="1"/>
          </p:cNvSpPr>
          <p:nvPr>
            <p:ph type="sldNum" sz="quarter" idx="12"/>
          </p:nvPr>
        </p:nvSpPr>
        <p:spPr/>
        <p:txBody>
          <a:bodyPr/>
          <a:lstStyle/>
          <a:p>
            <a:fld id="{AAEB5853-7235-8441-ABFD-93FDB5D309FC}" type="slidenum">
              <a:rPr kumimoji="1" lang="zh-CN" altLang="en-US" smtClean="0"/>
              <a:t>6</a:t>
            </a:fld>
            <a:endParaRPr kumimoji="1" lang="zh-CN" altLang="en-US" dirty="0"/>
          </a:p>
        </p:txBody>
      </p:sp>
      <p:pic>
        <p:nvPicPr>
          <p:cNvPr id="7" name="图片 6">
            <a:extLst>
              <a:ext uri="{FF2B5EF4-FFF2-40B4-BE49-F238E27FC236}">
                <a16:creationId xmlns:a16="http://schemas.microsoft.com/office/drawing/2014/main" id="{E8EED395-A2BE-2049-BA64-A5D5119A62CC}"/>
              </a:ext>
            </a:extLst>
          </p:cNvPr>
          <p:cNvPicPr>
            <a:picLocks noChangeAspect="1"/>
          </p:cNvPicPr>
          <p:nvPr/>
        </p:nvPicPr>
        <p:blipFill>
          <a:blip r:embed="rId6"/>
          <a:stretch>
            <a:fillRect/>
          </a:stretch>
        </p:blipFill>
        <p:spPr>
          <a:xfrm>
            <a:off x="2963903" y="3548433"/>
            <a:ext cx="4431245" cy="3309567"/>
          </a:xfrm>
          <a:prstGeom prst="rect">
            <a:avLst/>
          </a:prstGeom>
        </p:spPr>
      </p:pic>
    </p:spTree>
    <p:extLst>
      <p:ext uri="{BB962C8B-B14F-4D97-AF65-F5344CB8AC3E}">
        <p14:creationId xmlns:p14="http://schemas.microsoft.com/office/powerpoint/2010/main" val="300361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dissolv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dissolv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dissolv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dissolve">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F80D-42BF-DA44-A1AF-BF92BE7718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9DD393BF-AA32-7B4B-BDFE-F3D5A4CAEFDD}"/>
              </a:ext>
            </a:extLst>
          </p:cNvPr>
          <p:cNvSpPr>
            <a:spLocks noGrp="1"/>
          </p:cNvSpPr>
          <p:nvPr>
            <p:ph idx="1"/>
          </p:nvPr>
        </p:nvSpPr>
        <p:spPr/>
        <p:txBody>
          <a:bodyPr>
            <a:normAutofit lnSpcReduction="10000"/>
          </a:bodyPr>
          <a:lstStyle/>
          <a:p>
            <a:r>
              <a:rPr kumimoji="1" lang="en-US" altLang="zh-CN" dirty="0">
                <a:solidFill>
                  <a:schemeClr val="accent3"/>
                </a:solidFill>
              </a:rPr>
              <a:t>Preliminary</a:t>
            </a:r>
          </a:p>
          <a:p>
            <a:endParaRPr kumimoji="1" lang="en-US" altLang="zh-CN" dirty="0">
              <a:solidFill>
                <a:schemeClr val="accent3"/>
              </a:solidFill>
            </a:endParaRPr>
          </a:p>
          <a:p>
            <a:r>
              <a:rPr kumimoji="1" lang="en-US" altLang="zh-CN" dirty="0"/>
              <a:t>Supervised</a:t>
            </a:r>
          </a:p>
          <a:p>
            <a:pPr lvl="1"/>
            <a:r>
              <a:rPr kumimoji="1" lang="en-US" altLang="zh-CN" b="1" dirty="0">
                <a:solidFill>
                  <a:schemeClr val="accent1"/>
                </a:solidFill>
              </a:rPr>
              <a:t>Audio</a:t>
            </a:r>
            <a:r>
              <a:rPr kumimoji="1" lang="en-US" altLang="zh-CN" dirty="0"/>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endParaRPr kumimoji="1" lang="en-US" altLang="zh-CN" dirty="0">
              <a:solidFill>
                <a:schemeClr val="accent3"/>
              </a:solidFill>
            </a:endParaRPr>
          </a:p>
          <a:p>
            <a:r>
              <a:rPr kumimoji="1" lang="en-US" altLang="zh-CN" dirty="0">
                <a:solidFill>
                  <a:schemeClr val="accent3"/>
                </a:solidFill>
              </a:rPr>
              <a:t>Self-supervised</a:t>
            </a:r>
          </a:p>
          <a:p>
            <a:pPr lvl="1"/>
            <a:r>
              <a:rPr kumimoji="1" lang="en-US" altLang="zh-CN" b="1" dirty="0">
                <a:solidFill>
                  <a:schemeClr val="accent3"/>
                </a:solidFill>
              </a:rPr>
              <a:t>Audio</a:t>
            </a:r>
            <a:r>
              <a:rPr kumimoji="1" lang="en-US" altLang="zh-CN" dirty="0">
                <a:solidFill>
                  <a:schemeClr val="accent3"/>
                </a:solidFill>
              </a:rPr>
              <a:t> only</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p>
          <a:p>
            <a:pPr lvl="1"/>
            <a:r>
              <a:rPr kumimoji="1" lang="en-US" altLang="zh-CN" b="1" dirty="0">
                <a:solidFill>
                  <a:schemeClr val="accent3"/>
                </a:solidFill>
              </a:rPr>
              <a:t>Audio</a:t>
            </a:r>
            <a:r>
              <a:rPr kumimoji="1" lang="en-US" altLang="zh-CN" dirty="0">
                <a:solidFill>
                  <a:schemeClr val="accent3"/>
                </a:solidFill>
              </a:rPr>
              <a:t> + </a:t>
            </a:r>
            <a:r>
              <a:rPr kumimoji="1" lang="en-US" altLang="zh-CN" b="1" dirty="0">
                <a:solidFill>
                  <a:schemeClr val="accent3"/>
                </a:solidFill>
              </a:rPr>
              <a:t>Video</a:t>
            </a:r>
            <a:r>
              <a:rPr kumimoji="1" lang="en-US" altLang="zh-CN" dirty="0">
                <a:solidFill>
                  <a:schemeClr val="accent3"/>
                </a:solidFill>
              </a:rPr>
              <a:t> + </a:t>
            </a:r>
            <a:r>
              <a:rPr kumimoji="1" lang="en-US" altLang="zh-CN" b="1" dirty="0">
                <a:solidFill>
                  <a:schemeClr val="accent3"/>
                </a:solidFill>
              </a:rPr>
              <a:t>Text</a:t>
            </a:r>
          </a:p>
          <a:p>
            <a:pPr lvl="1"/>
            <a:endParaRPr kumimoji="1" lang="en-US" altLang="zh-CN" dirty="0">
              <a:solidFill>
                <a:schemeClr val="accent3"/>
              </a:solidFill>
            </a:endParaRPr>
          </a:p>
          <a:p>
            <a:pPr lvl="1"/>
            <a:endParaRPr kumimoji="1" lang="zh-CN" altLang="en-US" dirty="0"/>
          </a:p>
        </p:txBody>
      </p:sp>
    </p:spTree>
    <p:extLst>
      <p:ext uri="{BB962C8B-B14F-4D97-AF65-F5344CB8AC3E}">
        <p14:creationId xmlns:p14="http://schemas.microsoft.com/office/powerpoint/2010/main" val="87388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1E953-04A5-2D48-8D3B-A26A8E55E546}"/>
              </a:ext>
            </a:extLst>
          </p:cNvPr>
          <p:cNvSpPr>
            <a:spLocks noGrp="1"/>
          </p:cNvSpPr>
          <p:nvPr>
            <p:ph type="title"/>
          </p:nvPr>
        </p:nvSpPr>
        <p:spPr/>
        <p:txBody>
          <a:bodyPr/>
          <a:lstStyle/>
          <a:p>
            <a:r>
              <a:rPr kumimoji="1" lang="en-US" altLang="zh-CN" dirty="0"/>
              <a:t>1. CNN (important backbone)</a:t>
            </a:r>
            <a:endParaRPr kumimoji="1" lang="zh-CN" altLang="en-US" dirty="0"/>
          </a:p>
        </p:txBody>
      </p:sp>
      <p:sp>
        <p:nvSpPr>
          <p:cNvPr id="3" name="内容占位符 2">
            <a:extLst>
              <a:ext uri="{FF2B5EF4-FFF2-40B4-BE49-F238E27FC236}">
                <a16:creationId xmlns:a16="http://schemas.microsoft.com/office/drawing/2014/main" id="{65F77AF2-2ED0-F24C-A16C-20DECCE6E605}"/>
              </a:ext>
            </a:extLst>
          </p:cNvPr>
          <p:cNvSpPr>
            <a:spLocks noGrp="1"/>
          </p:cNvSpPr>
          <p:nvPr>
            <p:ph idx="1"/>
          </p:nvPr>
        </p:nvSpPr>
        <p:spPr/>
        <p:txBody>
          <a:bodyPr>
            <a:normAutofit lnSpcReduction="10000"/>
          </a:bodyPr>
          <a:lstStyle/>
          <a:p>
            <a:r>
              <a:rPr kumimoji="1" lang="en" altLang="zh-CN" dirty="0"/>
              <a:t>Pretraining CNN on AudioSet</a:t>
            </a:r>
          </a:p>
          <a:p>
            <a:pPr lvl="1"/>
            <a:r>
              <a:rPr kumimoji="1" lang="en" altLang="zh-CN" dirty="0"/>
              <a:t>Waveform </a:t>
            </a:r>
            <a:r>
              <a:rPr kumimoji="1" lang="en-US" altLang="zh-CN" dirty="0"/>
              <a:t>→ 1dCNN (</a:t>
            </a:r>
            <a:r>
              <a:rPr kumimoji="1" lang="en-US" altLang="zh-CN" dirty="0" err="1"/>
              <a:t>DaiNet</a:t>
            </a:r>
            <a:r>
              <a:rPr kumimoji="1" lang="en-US" altLang="zh-CN" dirty="0"/>
              <a:t>, </a:t>
            </a:r>
            <a:r>
              <a:rPr kumimoji="1" lang="en-US" altLang="zh-CN" dirty="0" err="1"/>
              <a:t>LeeNet</a:t>
            </a:r>
            <a:r>
              <a:rPr kumimoji="1" lang="en-US" altLang="zh-CN" dirty="0"/>
              <a:t>) → 527 labels</a:t>
            </a:r>
          </a:p>
          <a:p>
            <a:pPr lvl="1"/>
            <a:r>
              <a:rPr kumimoji="1" lang="en-US" altLang="zh-CN" dirty="0"/>
              <a:t>Spectrogram → 2dCNN (</a:t>
            </a:r>
            <a:r>
              <a:rPr kumimoji="1" lang="en-US" altLang="zh-CN" dirty="0" err="1"/>
              <a:t>VGGish</a:t>
            </a:r>
            <a:r>
              <a:rPr kumimoji="1" lang="en-US" altLang="zh-CN" dirty="0"/>
              <a:t>, </a:t>
            </a:r>
            <a:r>
              <a:rPr kumimoji="1" lang="en-US" altLang="zh-CN" dirty="0" err="1"/>
              <a:t>ResNet</a:t>
            </a:r>
            <a:r>
              <a:rPr kumimoji="1" lang="en-US" altLang="zh-CN" dirty="0"/>
              <a:t>) → 527 labels</a:t>
            </a:r>
          </a:p>
          <a:p>
            <a:pPr marL="0" indent="0">
              <a:buNone/>
            </a:pPr>
            <a:r>
              <a:rPr lang="en-US" altLang="zh-CN" dirty="0"/>
              <a:t>Combining the two above </a:t>
            </a:r>
            <a:r>
              <a:rPr lang="zh-CN" altLang="en-US" b="1" dirty="0"/>
              <a:t>⇒ </a:t>
            </a:r>
            <a:r>
              <a:rPr kumimoji="1" lang="en-US" altLang="zh-CN" dirty="0" err="1"/>
              <a:t>Wavegram</a:t>
            </a:r>
            <a:r>
              <a:rPr kumimoji="1" lang="en-US" altLang="zh-CN" dirty="0"/>
              <a:t>-</a:t>
            </a:r>
            <a:r>
              <a:rPr kumimoji="1" lang="en-US" altLang="zh-CN" dirty="0" err="1"/>
              <a:t>Logmel</a:t>
            </a:r>
            <a:r>
              <a:rPr kumimoji="1" lang="en-US" altLang="zh-CN" dirty="0"/>
              <a:t>-CNN </a:t>
            </a:r>
          </a:p>
          <a:p>
            <a:endParaRPr kumimoji="1" lang="en-US" altLang="zh-CN" dirty="0"/>
          </a:p>
          <a:p>
            <a:r>
              <a:rPr kumimoji="1" lang="en" altLang="zh-CN" b="1" dirty="0"/>
              <a:t>Data processing </a:t>
            </a:r>
            <a:r>
              <a:rPr kumimoji="1" lang="en" altLang="zh-CN" dirty="0"/>
              <a:t>⭐️</a:t>
            </a:r>
          </a:p>
          <a:p>
            <a:pPr lvl="1"/>
            <a:r>
              <a:rPr kumimoji="1" lang="en" altLang="zh-CN" dirty="0"/>
              <a:t>Data Balancing</a:t>
            </a:r>
          </a:p>
          <a:p>
            <a:pPr lvl="2"/>
            <a:r>
              <a:rPr kumimoji="1" lang="en" altLang="zh-CN" dirty="0"/>
              <a:t>To solve long tailed distribution</a:t>
            </a:r>
            <a:r>
              <a:rPr kumimoji="1" lang="zh-CN" altLang="en-US" dirty="0"/>
              <a:t> </a:t>
            </a:r>
            <a:r>
              <a:rPr kumimoji="1" lang="en-US" altLang="zh-CN" dirty="0"/>
              <a:t>of labels</a:t>
            </a:r>
            <a:endParaRPr kumimoji="1" lang="en" altLang="zh-CN" dirty="0"/>
          </a:p>
          <a:p>
            <a:pPr lvl="1"/>
            <a:r>
              <a:rPr kumimoji="1" lang="en" altLang="zh-CN" dirty="0"/>
              <a:t>Data Augmentation</a:t>
            </a:r>
          </a:p>
          <a:p>
            <a:pPr lvl="2"/>
            <a:r>
              <a:rPr kumimoji="1" lang="en" altLang="zh-CN" dirty="0" err="1"/>
              <a:t>Mixup</a:t>
            </a:r>
            <a:endParaRPr kumimoji="1" lang="en" altLang="zh-CN" dirty="0"/>
          </a:p>
          <a:p>
            <a:pPr lvl="2"/>
            <a:r>
              <a:rPr kumimoji="1" lang="en" altLang="zh-CN" dirty="0" err="1"/>
              <a:t>SpecAugment</a:t>
            </a:r>
            <a:endParaRPr kumimoji="1" lang="en" altLang="zh-CN" dirty="0"/>
          </a:p>
          <a:p>
            <a:pPr lvl="1"/>
            <a:endParaRPr kumimoji="1" lang="en" altLang="zh-CN" dirty="0"/>
          </a:p>
          <a:p>
            <a:endParaRPr kumimoji="1" lang="en" altLang="zh-CN" dirty="0"/>
          </a:p>
          <a:p>
            <a:endParaRPr kumimoji="1" lang="en" altLang="zh-CN" dirty="0"/>
          </a:p>
        </p:txBody>
      </p:sp>
      <p:sp>
        <p:nvSpPr>
          <p:cNvPr id="5" name="页脚占位符 4">
            <a:extLst>
              <a:ext uri="{FF2B5EF4-FFF2-40B4-BE49-F238E27FC236}">
                <a16:creationId xmlns:a16="http://schemas.microsoft.com/office/drawing/2014/main" id="{E90B4D7E-C8D8-1548-B6CD-B8888EE7061A}"/>
              </a:ext>
            </a:extLst>
          </p:cNvPr>
          <p:cNvSpPr>
            <a:spLocks noGrp="1"/>
          </p:cNvSpPr>
          <p:nvPr>
            <p:ph type="ftr" sz="quarter" idx="11"/>
          </p:nvPr>
        </p:nvSpPr>
        <p:spPr>
          <a:xfrm>
            <a:off x="464820" y="6394852"/>
            <a:ext cx="5987716" cy="365125"/>
          </a:xfrm>
        </p:spPr>
        <p:txBody>
          <a:bodyPr/>
          <a:lstStyle/>
          <a:p>
            <a:r>
              <a:rPr kumimoji="1" lang="en" altLang="zh-CN"/>
              <a:t>PANNs: Large-Scale Pretrained Audio Neural Networks for Audio Pattern Recognition</a:t>
            </a:r>
            <a:endParaRPr kumimoji="1" lang="zh-CN" altLang="en-US" dirty="0"/>
          </a:p>
        </p:txBody>
      </p:sp>
      <p:pic>
        <p:nvPicPr>
          <p:cNvPr id="7" name="图片 6">
            <a:extLst>
              <a:ext uri="{FF2B5EF4-FFF2-40B4-BE49-F238E27FC236}">
                <a16:creationId xmlns:a16="http://schemas.microsoft.com/office/drawing/2014/main" id="{ED443302-DD34-9248-B79A-50CB1441C963}"/>
              </a:ext>
            </a:extLst>
          </p:cNvPr>
          <p:cNvPicPr>
            <a:picLocks noChangeAspect="1"/>
          </p:cNvPicPr>
          <p:nvPr/>
        </p:nvPicPr>
        <p:blipFill>
          <a:blip r:embed="rId3"/>
          <a:stretch>
            <a:fillRect/>
          </a:stretch>
        </p:blipFill>
        <p:spPr>
          <a:xfrm>
            <a:off x="7173983" y="3513539"/>
            <a:ext cx="3149578" cy="3063875"/>
          </a:xfrm>
          <a:prstGeom prst="rect">
            <a:avLst/>
          </a:prstGeom>
        </p:spPr>
      </p:pic>
    </p:spTree>
    <p:extLst>
      <p:ext uri="{BB962C8B-B14F-4D97-AF65-F5344CB8AC3E}">
        <p14:creationId xmlns:p14="http://schemas.microsoft.com/office/powerpoint/2010/main" val="393990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dissolv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3DE83-77DF-6847-B2C1-921EAD992217}"/>
              </a:ext>
            </a:extLst>
          </p:cNvPr>
          <p:cNvSpPr>
            <a:spLocks noGrp="1"/>
          </p:cNvSpPr>
          <p:nvPr>
            <p:ph type="title"/>
          </p:nvPr>
        </p:nvSpPr>
        <p:spPr/>
        <p:txBody>
          <a:bodyPr/>
          <a:lstStyle/>
          <a:p>
            <a:r>
              <a:rPr kumimoji="1" lang="en-US" altLang="zh-CN" dirty="0"/>
              <a:t>1. Results</a:t>
            </a:r>
            <a:endParaRPr kumimoji="1" lang="zh-CN" altLang="en-US" dirty="0"/>
          </a:p>
        </p:txBody>
      </p:sp>
      <p:pic>
        <p:nvPicPr>
          <p:cNvPr id="5" name="内容占位符 4">
            <a:extLst>
              <a:ext uri="{FF2B5EF4-FFF2-40B4-BE49-F238E27FC236}">
                <a16:creationId xmlns:a16="http://schemas.microsoft.com/office/drawing/2014/main" id="{40D361B2-2697-2B4A-A361-649F17D539F2}"/>
              </a:ext>
            </a:extLst>
          </p:cNvPr>
          <p:cNvPicPr>
            <a:picLocks noGrp="1" noChangeAspect="1"/>
          </p:cNvPicPr>
          <p:nvPr>
            <p:ph idx="1"/>
          </p:nvPr>
        </p:nvPicPr>
        <p:blipFill>
          <a:blip r:embed="rId3"/>
          <a:stretch>
            <a:fillRect/>
          </a:stretch>
        </p:blipFill>
        <p:spPr>
          <a:xfrm>
            <a:off x="274228" y="1394354"/>
            <a:ext cx="5974264" cy="3827580"/>
          </a:xfrm>
        </p:spPr>
      </p:pic>
      <p:pic>
        <p:nvPicPr>
          <p:cNvPr id="7" name="图片 6">
            <a:extLst>
              <a:ext uri="{FF2B5EF4-FFF2-40B4-BE49-F238E27FC236}">
                <a16:creationId xmlns:a16="http://schemas.microsoft.com/office/drawing/2014/main" id="{ED0BF7EC-C5C4-EE4E-81A8-340E265D22FE}"/>
              </a:ext>
            </a:extLst>
          </p:cNvPr>
          <p:cNvPicPr>
            <a:picLocks noChangeAspect="1"/>
          </p:cNvPicPr>
          <p:nvPr/>
        </p:nvPicPr>
        <p:blipFill>
          <a:blip r:embed="rId4"/>
          <a:stretch>
            <a:fillRect/>
          </a:stretch>
        </p:blipFill>
        <p:spPr>
          <a:xfrm>
            <a:off x="6466012" y="450849"/>
            <a:ext cx="5639360" cy="6126480"/>
          </a:xfrm>
          <a:prstGeom prst="rect">
            <a:avLst/>
          </a:prstGeom>
        </p:spPr>
      </p:pic>
      <p:sp>
        <p:nvSpPr>
          <p:cNvPr id="9" name="文本框 8">
            <a:extLst>
              <a:ext uri="{FF2B5EF4-FFF2-40B4-BE49-F238E27FC236}">
                <a16:creationId xmlns:a16="http://schemas.microsoft.com/office/drawing/2014/main" id="{E943A5E2-B715-4C49-AA85-E885D446A054}"/>
              </a:ext>
            </a:extLst>
          </p:cNvPr>
          <p:cNvSpPr txBox="1"/>
          <p:nvPr/>
        </p:nvSpPr>
        <p:spPr>
          <a:xfrm>
            <a:off x="434298" y="3908330"/>
            <a:ext cx="3532470" cy="877334"/>
          </a:xfrm>
          <a:prstGeom prst="rect">
            <a:avLst/>
          </a:prstGeom>
          <a:noFill/>
          <a:ln w="28575">
            <a:solidFill>
              <a:srgbClr val="FF0000"/>
            </a:solidFill>
          </a:ln>
        </p:spPr>
        <p:txBody>
          <a:bodyPr wrap="squar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379D412-1DC2-8B44-B48F-61DFD941F2CD}"/>
                  </a:ext>
                </a:extLst>
              </p:cNvPr>
              <p:cNvSpPr txBox="1"/>
              <p:nvPr/>
            </p:nvSpPr>
            <p:spPr>
              <a:xfrm>
                <a:off x="382008" y="5463646"/>
                <a:ext cx="5758704" cy="923330"/>
              </a:xfrm>
              <a:prstGeom prst="rect">
                <a:avLst/>
              </a:prstGeom>
              <a:noFill/>
            </p:spPr>
            <p:txBody>
              <a:bodyPr wrap="square" rtlCol="0">
                <a:spAutoFit/>
              </a:bodyPr>
              <a:lstStyle/>
              <a:p>
                <a:r>
                  <a:rPr kumimoji="1" lang="en-US" altLang="zh-CN" b="1" dirty="0">
                    <a:solidFill>
                      <a:srgbClr val="FF0000"/>
                    </a:solidFill>
                  </a:rPr>
                  <a:t>Q:</a:t>
                </a:r>
                <a:r>
                  <a:rPr kumimoji="1" lang="en-US" altLang="zh-CN" b="1" dirty="0"/>
                  <a:t> Is it proper to apply CNN in (Pixels </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 </m:t>
                    </m:r>
                  </m:oMath>
                </a14:m>
                <a:r>
                  <a:rPr kumimoji="1" lang="en-US" altLang="zh-CN" b="1" dirty="0"/>
                  <a:t>Pixels) image processing to (Time </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m:t>
                    </m:r>
                  </m:oMath>
                </a14:m>
                <a:r>
                  <a:rPr kumimoji="1" lang="en-US" altLang="zh-CN" b="1" dirty="0"/>
                  <a:t> Frequency)</a:t>
                </a:r>
                <a:r>
                  <a:rPr kumimoji="1" lang="en-US" altLang="zh-CN" dirty="0"/>
                  <a:t> </a:t>
                </a:r>
                <a:r>
                  <a:rPr kumimoji="1" lang="en-US" altLang="zh-CN" b="1" dirty="0"/>
                  <a:t>spectrograms? </a:t>
                </a:r>
              </a:p>
              <a:p>
                <a:r>
                  <a:rPr kumimoji="1" lang="en-US" altLang="zh-CN" b="1" dirty="0">
                    <a:solidFill>
                      <a:schemeClr val="accent6"/>
                    </a:solidFill>
                  </a:rPr>
                  <a:t>Hint: </a:t>
                </a:r>
                <a:r>
                  <a:rPr kumimoji="1" lang="en-US" altLang="zh-CN" b="1" dirty="0">
                    <a:solidFill>
                      <a:schemeClr val="accent3"/>
                    </a:solidFill>
                  </a:rPr>
                  <a:t>inductive bias</a:t>
                </a:r>
                <a:endParaRPr kumimoji="1" lang="zh-CN" altLang="en-US" b="1" dirty="0">
                  <a:solidFill>
                    <a:schemeClr val="accent3"/>
                  </a:solidFill>
                </a:endParaRPr>
              </a:p>
            </p:txBody>
          </p:sp>
        </mc:Choice>
        <mc:Fallback>
          <p:sp>
            <p:nvSpPr>
              <p:cNvPr id="6" name="文本框 5">
                <a:extLst>
                  <a:ext uri="{FF2B5EF4-FFF2-40B4-BE49-F238E27FC236}">
                    <a16:creationId xmlns:a16="http://schemas.microsoft.com/office/drawing/2014/main" id="{D379D412-1DC2-8B44-B48F-61DFD941F2CD}"/>
                  </a:ext>
                </a:extLst>
              </p:cNvPr>
              <p:cNvSpPr txBox="1">
                <a:spLocks noRot="1" noChangeAspect="1" noMove="1" noResize="1" noEditPoints="1" noAdjustHandles="1" noChangeArrowheads="1" noChangeShapeType="1" noTextEdit="1"/>
              </p:cNvSpPr>
              <p:nvPr/>
            </p:nvSpPr>
            <p:spPr>
              <a:xfrm>
                <a:off x="382008" y="5463646"/>
                <a:ext cx="5758704" cy="923330"/>
              </a:xfrm>
              <a:prstGeom prst="rect">
                <a:avLst/>
              </a:prstGeom>
              <a:blipFill>
                <a:blip r:embed="rId5"/>
                <a:stretch>
                  <a:fillRect l="-1101" t="-2703" r="-1322" b="-94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50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5537</TotalTime>
  <Words>2766</Words>
  <Application>Microsoft Macintosh PowerPoint</Application>
  <PresentationFormat>宽屏</PresentationFormat>
  <Paragraphs>409</Paragraphs>
  <Slides>43</Slides>
  <Notes>40</Notes>
  <HiddenSlides>1</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43</vt:i4>
      </vt:variant>
    </vt:vector>
  </HeadingPairs>
  <TitlesOfParts>
    <vt:vector size="49" baseType="lpstr">
      <vt:lpstr>等线</vt:lpstr>
      <vt:lpstr>等线 Light</vt:lpstr>
      <vt:lpstr>Arial</vt:lpstr>
      <vt:lpstr>Bradley Hand</vt:lpstr>
      <vt:lpstr>Cambria Math</vt:lpstr>
      <vt:lpstr>Office 主题​​</vt:lpstr>
      <vt:lpstr>How do we do Audio Tagging in 2021?</vt:lpstr>
      <vt:lpstr>Outline</vt:lpstr>
      <vt:lpstr>Outline</vt:lpstr>
      <vt:lpstr>Representation of an Audio signal</vt:lpstr>
      <vt:lpstr>Audio Tagging</vt:lpstr>
      <vt:lpstr>AudioSet</vt:lpstr>
      <vt:lpstr>Outline</vt:lpstr>
      <vt:lpstr>1. CNN (important backbone)</vt:lpstr>
      <vt:lpstr>1. Results</vt:lpstr>
      <vt:lpstr>2. Transformers</vt:lpstr>
      <vt:lpstr>2. Results</vt:lpstr>
      <vt:lpstr>Outline</vt:lpstr>
      <vt:lpstr>Video? 🤔 </vt:lpstr>
      <vt:lpstr>1. Attention Audiovisual Fusion</vt:lpstr>
      <vt:lpstr>2. Iterative attention (Perceiver)</vt:lpstr>
      <vt:lpstr>2. Results</vt:lpstr>
      <vt:lpstr>3. Multimodal Fusion Strategies</vt:lpstr>
      <vt:lpstr>3. Methods</vt:lpstr>
      <vt:lpstr>3. Results</vt:lpstr>
      <vt:lpstr>Visualization</vt:lpstr>
      <vt:lpstr>Outline</vt:lpstr>
      <vt:lpstr>Recall Multimodal Fusion Strategies</vt:lpstr>
      <vt:lpstr> Fusion strategies </vt:lpstr>
      <vt:lpstr>Contrastive learning</vt:lpstr>
      <vt:lpstr>Contrastive learning</vt:lpstr>
      <vt:lpstr>Audio &amp; Audio</vt:lpstr>
      <vt:lpstr>Image &amp; Text</vt:lpstr>
      <vt:lpstr>Image &amp; Audio</vt:lpstr>
      <vt:lpstr>Outline</vt:lpstr>
      <vt:lpstr>1. Spectrogram &amp; Spectrogram</vt:lpstr>
      <vt:lpstr>2. Spectrogram &amp; Waveform</vt:lpstr>
      <vt:lpstr>2. Results</vt:lpstr>
      <vt:lpstr>Outline</vt:lpstr>
      <vt:lpstr>Spectrogram &amp; Waveform &amp; Video</vt:lpstr>
      <vt:lpstr>Results</vt:lpstr>
      <vt:lpstr>Outline</vt:lpstr>
      <vt:lpstr>Extending modalities to Text</vt:lpstr>
      <vt:lpstr>Recall Spectrogram &amp; Waveform &amp; Video</vt:lpstr>
      <vt:lpstr>Projection strategies</vt:lpstr>
      <vt:lpstr>Results</vt:lpstr>
      <vt:lpstr>Results</vt:lpstr>
      <vt:lpstr>Discussion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we do Audio Tagging in 2021?</dc:title>
  <dc:creator>周 泽林</dc:creator>
  <cp:lastModifiedBy>周 泽林</cp:lastModifiedBy>
  <cp:revision>42</cp:revision>
  <dcterms:created xsi:type="dcterms:W3CDTF">2021-11-06T02:20:26Z</dcterms:created>
  <dcterms:modified xsi:type="dcterms:W3CDTF">2021-11-10T10:59:19Z</dcterms:modified>
</cp:coreProperties>
</file>